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45"/>
  </p:notesMasterIdLst>
  <p:handoutMasterIdLst>
    <p:handoutMasterId r:id="rId46"/>
  </p:handoutMasterIdLst>
  <p:sldIdLst>
    <p:sldId id="261" r:id="rId7"/>
    <p:sldId id="262" r:id="rId8"/>
    <p:sldId id="266" r:id="rId9"/>
    <p:sldId id="267" r:id="rId10"/>
    <p:sldId id="270" r:id="rId11"/>
    <p:sldId id="268" r:id="rId12"/>
    <p:sldId id="271" r:id="rId13"/>
    <p:sldId id="272" r:id="rId14"/>
    <p:sldId id="273" r:id="rId15"/>
    <p:sldId id="274" r:id="rId16"/>
    <p:sldId id="278" r:id="rId17"/>
    <p:sldId id="279" r:id="rId18"/>
    <p:sldId id="275" r:id="rId19"/>
    <p:sldId id="276" r:id="rId20"/>
    <p:sldId id="277" r:id="rId21"/>
    <p:sldId id="280" r:id="rId22"/>
    <p:sldId id="281" r:id="rId23"/>
    <p:sldId id="282" r:id="rId24"/>
    <p:sldId id="287" r:id="rId25"/>
    <p:sldId id="292" r:id="rId26"/>
    <p:sldId id="283" r:id="rId27"/>
    <p:sldId id="284" r:id="rId28"/>
    <p:sldId id="285" r:id="rId29"/>
    <p:sldId id="286" r:id="rId30"/>
    <p:sldId id="288" r:id="rId31"/>
    <p:sldId id="289" r:id="rId32"/>
    <p:sldId id="290" r:id="rId33"/>
    <p:sldId id="291" r:id="rId34"/>
    <p:sldId id="299" r:id="rId35"/>
    <p:sldId id="300" r:id="rId36"/>
    <p:sldId id="301" r:id="rId37"/>
    <p:sldId id="294" r:id="rId38"/>
    <p:sldId id="295" r:id="rId39"/>
    <p:sldId id="296" r:id="rId40"/>
    <p:sldId id="297" r:id="rId41"/>
    <p:sldId id="298" r:id="rId42"/>
    <p:sldId id="302" r:id="rId43"/>
    <p:sldId id="303" r:id="rId44"/>
  </p:sldIdLst>
  <p:sldSz cx="118872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94660"/>
  </p:normalViewPr>
  <p:slideViewPr>
    <p:cSldViewPr snapToGrid="0" snapToObjects="1">
      <p:cViewPr>
        <p:scale>
          <a:sx n="50" d="100"/>
          <a:sy n="50" d="100"/>
        </p:scale>
        <p:origin x="-1128" y="-468"/>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2/6/2017</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sp>
        <p:nvSpPr>
          <p:cNvPr id="2" name="Title 1"/>
          <p:cNvSpPr>
            <a:spLocks noGrp="1"/>
          </p:cNvSpPr>
          <p:nvPr>
            <p:ph type="ctrTitle" hasCustomPrompt="1"/>
          </p:nvPr>
        </p:nvSpPr>
        <p:spPr>
          <a:xfrm>
            <a:off x="517294" y="3831921"/>
            <a:ext cx="10753529" cy="1219200"/>
          </a:xfrm>
        </p:spPr>
        <p:txBody>
          <a:bodyPr/>
          <a:lstStyle>
            <a:lvl1pPr algn="l">
              <a:defRPr baseline="0">
                <a:solidFill>
                  <a:schemeClr val="tx1">
                    <a:lumMod val="65000"/>
                    <a:lumOff val="35000"/>
                  </a:schemeClr>
                </a:solidFill>
              </a:defRPr>
            </a:lvl1pPr>
          </a:lstStyle>
          <a:p>
            <a:r>
              <a:rPr lang="en-US" dirty="0" smtClean="0"/>
              <a:t>Click to edit presentation name</a:t>
            </a:r>
            <a:endParaRPr lang="en-US" dirty="0"/>
          </a:p>
        </p:txBody>
      </p:sp>
      <p:sp>
        <p:nvSpPr>
          <p:cNvPr id="3" name="Subtitle 2"/>
          <p:cNvSpPr>
            <a:spLocks noGrp="1"/>
          </p:cNvSpPr>
          <p:nvPr>
            <p:ph type="subTitle" idx="1" hasCustomPrompt="1"/>
          </p:nvPr>
        </p:nvSpPr>
        <p:spPr>
          <a:xfrm>
            <a:off x="517295" y="5105400"/>
            <a:ext cx="832104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endParaRPr lang="en-US" dirty="0"/>
          </a:p>
        </p:txBody>
      </p:sp>
      <p:sp>
        <p:nvSpPr>
          <p:cNvPr id="6" name="Text Placeholder 5"/>
          <p:cNvSpPr>
            <a:spLocks noGrp="1"/>
          </p:cNvSpPr>
          <p:nvPr>
            <p:ph type="body" sz="quarter" idx="10" hasCustomPrompt="1"/>
          </p:nvPr>
        </p:nvSpPr>
        <p:spPr>
          <a:xfrm>
            <a:off x="518003" y="5854700"/>
            <a:ext cx="8645048" cy="546100"/>
          </a:xfrm>
        </p:spPr>
        <p:txBody>
          <a:bodyPr/>
          <a:lstStyle>
            <a:lvl1pPr marL="0" indent="0">
              <a:buNone/>
              <a:defRPr/>
            </a:lvl1pPr>
          </a:lstStyle>
          <a:p>
            <a:pPr lvl="0"/>
            <a:r>
              <a:rPr lang="en-US" dirty="0" smtClean="0"/>
              <a:t>Click to edit date</a:t>
            </a:r>
            <a:endParaRPr lang="en-US" dirty="0"/>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94360" y="1733551"/>
            <a:ext cx="1069848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6" name="Content Placeholder 5"/>
          <p:cNvSpPr>
            <a:spLocks noGrp="1"/>
          </p:cNvSpPr>
          <p:nvPr>
            <p:ph sz="quarter" idx="13"/>
          </p:nvPr>
        </p:nvSpPr>
        <p:spPr>
          <a:xfrm>
            <a:off x="594360" y="1752600"/>
            <a:ext cx="10698480"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290311" y="88901"/>
            <a:ext cx="5002530" cy="263525"/>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sp>
        <p:nvSpPr>
          <p:cNvPr id="1027" name="Title Placeholder 1"/>
          <p:cNvSpPr>
            <a:spLocks noGrp="1"/>
          </p:cNvSpPr>
          <p:nvPr>
            <p:ph type="title"/>
          </p:nvPr>
        </p:nvSpPr>
        <p:spPr bwMode="auto">
          <a:xfrm>
            <a:off x="594360" y="469900"/>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594360" y="1795463"/>
            <a:ext cx="1069848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apillai@ncdot.gov" TargetMode="External"/><Relationship Id="rId2" Type="http://schemas.openxmlformats.org/officeDocument/2006/relationships/hyperlink" Target="mailto:jabailey@ncdot.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Travel </a:t>
            </a:r>
            <a:r>
              <a:rPr lang="en-US" dirty="0"/>
              <a:t>Demand Modeling</a:t>
            </a:r>
            <a:endParaRPr lang="en-US" dirty="0"/>
          </a:p>
        </p:txBody>
      </p:sp>
      <p:sp>
        <p:nvSpPr>
          <p:cNvPr id="3" name="Subtitle 2"/>
          <p:cNvSpPr>
            <a:spLocks noGrp="1"/>
          </p:cNvSpPr>
          <p:nvPr>
            <p:ph type="subTitle" idx="1"/>
          </p:nvPr>
        </p:nvSpPr>
        <p:spPr>
          <a:xfrm>
            <a:off x="517295" y="4895850"/>
            <a:ext cx="10026880" cy="660400"/>
          </a:xfrm>
        </p:spPr>
        <p:txBody>
          <a:bodyPr/>
          <a:lstStyle/>
          <a:p>
            <a:r>
              <a:rPr lang="en-US" dirty="0" smtClean="0"/>
              <a:t>Amar Pillai</a:t>
            </a:r>
            <a:endParaRPr lang="en-US" dirty="0"/>
          </a:p>
        </p:txBody>
      </p:sp>
      <p:sp>
        <p:nvSpPr>
          <p:cNvPr id="4" name="Text Placeholder 3"/>
          <p:cNvSpPr>
            <a:spLocks noGrp="1"/>
          </p:cNvSpPr>
          <p:nvPr>
            <p:ph type="body" sz="quarter" idx="10"/>
          </p:nvPr>
        </p:nvSpPr>
        <p:spPr>
          <a:xfrm>
            <a:off x="518003" y="5854700"/>
            <a:ext cx="10197622" cy="546100"/>
          </a:xfrm>
        </p:spPr>
        <p:txBody>
          <a:bodyPr/>
          <a:lstStyle/>
          <a:p>
            <a:r>
              <a:rPr lang="en-US" dirty="0" smtClean="0"/>
              <a:t>Feb 8, 2017</a:t>
            </a:r>
            <a:endParaRPr lang="en-US" dirty="0"/>
          </a:p>
        </p:txBody>
      </p:sp>
    </p:spTree>
    <p:extLst>
      <p:ext uri="{BB962C8B-B14F-4D97-AF65-F5344CB8AC3E}">
        <p14:creationId xmlns:p14="http://schemas.microsoft.com/office/powerpoint/2010/main" val="2743484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10</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7" name="Picture 2" descr="C:\Users\apillai\Desktop\Charlo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249" y="1309711"/>
            <a:ext cx="6126397" cy="53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11</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8" name="Picture 2" descr="C:\Users\apillai\Desktop\Charlo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248" y="1331128"/>
            <a:ext cx="6126397" cy="53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51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12</a:t>
            </a:fld>
            <a:endParaRPr lang="en-US" altLang="en-US"/>
          </a:p>
        </p:txBody>
      </p:sp>
      <p:sp>
        <p:nvSpPr>
          <p:cNvPr id="4" name="Slide Number Placeholder 13"/>
          <p:cNvSpPr txBox="1">
            <a:spLocks/>
          </p:cNvSpPr>
          <p:nvPr/>
        </p:nvSpPr>
        <p:spPr bwMode="auto">
          <a:xfrm>
            <a:off x="78582" y="6601617"/>
            <a:ext cx="2674620" cy="1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65663A4B-6198-4245-839A-FF519A77BB21}" type="slidenum">
              <a:rPr lang="en-US" smtClean="0">
                <a:solidFill>
                  <a:prstClr val="black">
                    <a:lumMod val="75000"/>
                    <a:lumOff val="25000"/>
                  </a:prstClr>
                </a:solidFill>
              </a:rPr>
              <a:pPr/>
              <a:t>12</a:t>
            </a:fld>
            <a:endParaRPr lang="en-US" dirty="0">
              <a:solidFill>
                <a:prstClr val="black">
                  <a:lumMod val="75000"/>
                  <a:lumOff val="25000"/>
                </a:prstClr>
              </a:solidFill>
            </a:endParaRPr>
          </a:p>
        </p:txBody>
      </p:sp>
      <p:pic>
        <p:nvPicPr>
          <p:cNvPr id="5" name="Picture 1" descr="C:\Users\apillai\Desktop\State Boundaries\TAZ Example.jpg"/>
          <p:cNvPicPr>
            <a:picLocks noChangeAspect="1" noChangeArrowheads="1"/>
          </p:cNvPicPr>
          <p:nvPr/>
        </p:nvPicPr>
        <p:blipFill>
          <a:blip r:embed="rId2" cstate="print"/>
          <a:srcRect/>
          <a:stretch>
            <a:fillRect/>
          </a:stretch>
        </p:blipFill>
        <p:spPr bwMode="auto">
          <a:xfrm>
            <a:off x="0" y="-49213"/>
            <a:ext cx="11887200" cy="6858000"/>
          </a:xfrm>
          <a:prstGeom prst="rect">
            <a:avLst/>
          </a:prstGeom>
          <a:noFill/>
        </p:spPr>
      </p:pic>
      <p:sp>
        <p:nvSpPr>
          <p:cNvPr id="6" name="Rectangle 5"/>
          <p:cNvSpPr/>
          <p:nvPr/>
        </p:nvSpPr>
        <p:spPr>
          <a:xfrm>
            <a:off x="285751" y="3686175"/>
            <a:ext cx="2911656" cy="252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400" dirty="0" smtClean="0">
              <a:solidFill>
                <a:prstClr val="white"/>
              </a:solidFill>
            </a:endParaRPr>
          </a:p>
          <a:p>
            <a:pPr algn="ctr" defTabSz="457200"/>
            <a:r>
              <a:rPr lang="en-US" sz="1400" b="1" u="sng" dirty="0" smtClean="0">
                <a:solidFill>
                  <a:prstClr val="white"/>
                </a:solidFill>
              </a:rPr>
              <a:t>TAZ No 494</a:t>
            </a:r>
          </a:p>
          <a:p>
            <a:pPr defTabSz="457200"/>
            <a:r>
              <a:rPr lang="en-US" sz="1400" b="1" u="sng" dirty="0" smtClean="0">
                <a:solidFill>
                  <a:prstClr val="white"/>
                </a:solidFill>
              </a:rPr>
              <a:t>Household Data</a:t>
            </a:r>
          </a:p>
          <a:p>
            <a:pPr defTabSz="457200"/>
            <a:r>
              <a:rPr lang="en-US" sz="1400" dirty="0" smtClean="0">
                <a:solidFill>
                  <a:prstClr val="white"/>
                </a:solidFill>
              </a:rPr>
              <a:t>Households=4</a:t>
            </a:r>
          </a:p>
          <a:p>
            <a:pPr defTabSz="457200"/>
            <a:r>
              <a:rPr lang="en-US" sz="1400" dirty="0" smtClean="0">
                <a:solidFill>
                  <a:prstClr val="white"/>
                </a:solidFill>
              </a:rPr>
              <a:t>People =9</a:t>
            </a:r>
          </a:p>
          <a:p>
            <a:pPr defTabSz="457200"/>
            <a:r>
              <a:rPr lang="en-US" sz="1400" dirty="0" smtClean="0">
                <a:solidFill>
                  <a:prstClr val="white"/>
                </a:solidFill>
              </a:rPr>
              <a:t>Vehicles=8</a:t>
            </a:r>
          </a:p>
          <a:p>
            <a:pPr defTabSz="457200"/>
            <a:endParaRPr lang="en-US" sz="1400" dirty="0" smtClean="0">
              <a:solidFill>
                <a:prstClr val="white"/>
              </a:solidFill>
            </a:endParaRPr>
          </a:p>
          <a:p>
            <a:pPr defTabSz="457200"/>
            <a:r>
              <a:rPr lang="en-US" sz="1400" b="1" u="sng" dirty="0" smtClean="0">
                <a:solidFill>
                  <a:prstClr val="white"/>
                </a:solidFill>
              </a:rPr>
              <a:t>Employment Data</a:t>
            </a:r>
          </a:p>
          <a:p>
            <a:pPr defTabSz="457200"/>
            <a:r>
              <a:rPr lang="en-US" sz="1400" dirty="0" smtClean="0">
                <a:solidFill>
                  <a:prstClr val="white"/>
                </a:solidFill>
              </a:rPr>
              <a:t>Retail=2991</a:t>
            </a:r>
          </a:p>
          <a:p>
            <a:pPr defTabSz="457200"/>
            <a:r>
              <a:rPr lang="en-US" sz="1400" dirty="0" smtClean="0">
                <a:solidFill>
                  <a:prstClr val="white"/>
                </a:solidFill>
              </a:rPr>
              <a:t>Office=218</a:t>
            </a:r>
          </a:p>
          <a:p>
            <a:pPr defTabSz="457200"/>
            <a:r>
              <a:rPr lang="en-US" sz="1400" dirty="0" smtClean="0">
                <a:solidFill>
                  <a:prstClr val="white"/>
                </a:solidFill>
              </a:rPr>
              <a:t>Industrial=5</a:t>
            </a:r>
          </a:p>
          <a:p>
            <a:pPr defTabSz="457200"/>
            <a:endParaRPr lang="en-US" sz="1400" dirty="0">
              <a:solidFill>
                <a:prstClr val="white"/>
              </a:solidFill>
            </a:endParaRPr>
          </a:p>
        </p:txBody>
      </p:sp>
      <p:sp>
        <p:nvSpPr>
          <p:cNvPr id="7" name="Rectangle 6"/>
          <p:cNvSpPr/>
          <p:nvPr/>
        </p:nvSpPr>
        <p:spPr>
          <a:xfrm>
            <a:off x="285751" y="369886"/>
            <a:ext cx="3005999" cy="248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400" dirty="0" smtClean="0">
              <a:solidFill>
                <a:prstClr val="white"/>
              </a:solidFill>
            </a:endParaRPr>
          </a:p>
          <a:p>
            <a:pPr algn="ctr" defTabSz="457200"/>
            <a:r>
              <a:rPr lang="en-US" sz="1400" b="1" u="sng" dirty="0" smtClean="0">
                <a:solidFill>
                  <a:prstClr val="white"/>
                </a:solidFill>
              </a:rPr>
              <a:t>TAZ No 526</a:t>
            </a:r>
          </a:p>
          <a:p>
            <a:pPr defTabSz="457200"/>
            <a:r>
              <a:rPr lang="en-US" sz="1400" b="1" u="sng" dirty="0" smtClean="0">
                <a:solidFill>
                  <a:prstClr val="white"/>
                </a:solidFill>
              </a:rPr>
              <a:t>Household Data</a:t>
            </a:r>
          </a:p>
          <a:p>
            <a:pPr defTabSz="457200"/>
            <a:r>
              <a:rPr lang="en-US" sz="1400" dirty="0" smtClean="0">
                <a:solidFill>
                  <a:prstClr val="white"/>
                </a:solidFill>
              </a:rPr>
              <a:t>Households= 267</a:t>
            </a:r>
          </a:p>
          <a:p>
            <a:pPr defTabSz="457200"/>
            <a:r>
              <a:rPr lang="en-US" sz="1400" dirty="0" smtClean="0">
                <a:solidFill>
                  <a:prstClr val="white"/>
                </a:solidFill>
              </a:rPr>
              <a:t>People =633</a:t>
            </a:r>
          </a:p>
          <a:p>
            <a:pPr defTabSz="457200"/>
            <a:r>
              <a:rPr lang="en-US" sz="1400" dirty="0" smtClean="0">
                <a:solidFill>
                  <a:prstClr val="white"/>
                </a:solidFill>
              </a:rPr>
              <a:t>Vehicles =533</a:t>
            </a:r>
          </a:p>
          <a:p>
            <a:pPr defTabSz="457200"/>
            <a:endParaRPr lang="en-US" sz="1400" dirty="0" smtClean="0">
              <a:solidFill>
                <a:prstClr val="white"/>
              </a:solidFill>
            </a:endParaRPr>
          </a:p>
          <a:p>
            <a:pPr defTabSz="457200"/>
            <a:r>
              <a:rPr lang="en-US" sz="1400" b="1" u="sng" dirty="0" smtClean="0">
                <a:solidFill>
                  <a:prstClr val="white"/>
                </a:solidFill>
              </a:rPr>
              <a:t>Employment Data</a:t>
            </a:r>
          </a:p>
          <a:p>
            <a:pPr defTabSz="457200"/>
            <a:r>
              <a:rPr lang="en-US" sz="1400" dirty="0" smtClean="0">
                <a:solidFill>
                  <a:prstClr val="white"/>
                </a:solidFill>
              </a:rPr>
              <a:t>Retail=58</a:t>
            </a:r>
          </a:p>
          <a:p>
            <a:pPr defTabSz="457200"/>
            <a:r>
              <a:rPr lang="en-US" sz="1400" dirty="0" smtClean="0">
                <a:solidFill>
                  <a:prstClr val="white"/>
                </a:solidFill>
              </a:rPr>
              <a:t>Office=202</a:t>
            </a:r>
          </a:p>
          <a:p>
            <a:pPr defTabSz="457200"/>
            <a:r>
              <a:rPr lang="en-US" sz="1400" dirty="0" smtClean="0">
                <a:solidFill>
                  <a:prstClr val="white"/>
                </a:solidFill>
              </a:rPr>
              <a:t>Industrial=0</a:t>
            </a:r>
          </a:p>
          <a:p>
            <a:pPr defTabSz="457200"/>
            <a:endParaRPr lang="en-US" sz="1400" dirty="0">
              <a:solidFill>
                <a:prstClr val="white"/>
              </a:solidFill>
            </a:endParaRPr>
          </a:p>
        </p:txBody>
      </p:sp>
      <p:sp>
        <p:nvSpPr>
          <p:cNvPr id="8" name="Oval 7"/>
          <p:cNvSpPr/>
          <p:nvPr/>
        </p:nvSpPr>
        <p:spPr>
          <a:xfrm>
            <a:off x="8283892" y="1722997"/>
            <a:ext cx="222885" cy="114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7834312" y="4378324"/>
            <a:ext cx="222885" cy="114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0" name="Straight Arrow Connector 9"/>
          <p:cNvCxnSpPr>
            <a:stCxn id="6" idx="3"/>
            <a:endCxn id="9" idx="3"/>
          </p:cNvCxnSpPr>
          <p:nvPr/>
        </p:nvCxnSpPr>
        <p:spPr>
          <a:xfrm flipV="1">
            <a:off x="3197407" y="4476363"/>
            <a:ext cx="4669546" cy="4716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2"/>
          </p:cNvCxnSpPr>
          <p:nvPr/>
        </p:nvCxnSpPr>
        <p:spPr>
          <a:xfrm>
            <a:off x="3291750" y="1613693"/>
            <a:ext cx="4992142" cy="1667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3"/>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65663A4B-6198-4245-839A-FF519A77BB21}" type="slidenum">
              <a:rPr lang="en-US" smtClean="0">
                <a:solidFill>
                  <a:prstClr val="black">
                    <a:lumMod val="75000"/>
                    <a:lumOff val="25000"/>
                  </a:prstClr>
                </a:solidFill>
              </a:rPr>
              <a:pPr/>
              <a:t>12</a:t>
            </a:fld>
            <a:endParaRPr lang="en-US" dirty="0">
              <a:solidFill>
                <a:prstClr val="black">
                  <a:lumMod val="75000"/>
                  <a:lumOff val="25000"/>
                </a:prstClr>
              </a:solidFill>
            </a:endParaRPr>
          </a:p>
        </p:txBody>
      </p:sp>
      <p:pic>
        <p:nvPicPr>
          <p:cNvPr id="17" name="Picture 1" descr="C:\Users\apillai\Desktop\State Boundaries\TAZ Example.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18" name="Rectangle 17"/>
          <p:cNvSpPr/>
          <p:nvPr/>
        </p:nvSpPr>
        <p:spPr>
          <a:xfrm>
            <a:off x="285750" y="4194628"/>
            <a:ext cx="2239736" cy="2396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200" dirty="0" smtClean="0">
              <a:solidFill>
                <a:prstClr val="white"/>
              </a:solidFill>
            </a:endParaRPr>
          </a:p>
          <a:p>
            <a:pPr algn="ctr" defTabSz="457200"/>
            <a:r>
              <a:rPr lang="en-US" sz="1200" b="1" u="sng" dirty="0" smtClean="0">
                <a:solidFill>
                  <a:prstClr val="white"/>
                </a:solidFill>
              </a:rPr>
              <a:t>TAZ No 494</a:t>
            </a:r>
          </a:p>
          <a:p>
            <a:pPr defTabSz="457200"/>
            <a:r>
              <a:rPr lang="en-US" sz="1200" b="1" u="sng" dirty="0" smtClean="0">
                <a:solidFill>
                  <a:prstClr val="white"/>
                </a:solidFill>
              </a:rPr>
              <a:t>Household Data</a:t>
            </a:r>
          </a:p>
          <a:p>
            <a:pPr defTabSz="457200"/>
            <a:r>
              <a:rPr lang="en-US" sz="1200" dirty="0" smtClean="0">
                <a:solidFill>
                  <a:prstClr val="white"/>
                </a:solidFill>
              </a:rPr>
              <a:t>Households=4</a:t>
            </a:r>
          </a:p>
          <a:p>
            <a:pPr defTabSz="457200"/>
            <a:r>
              <a:rPr lang="en-US" sz="1200" dirty="0" smtClean="0">
                <a:solidFill>
                  <a:prstClr val="white"/>
                </a:solidFill>
              </a:rPr>
              <a:t>People =9</a:t>
            </a:r>
          </a:p>
          <a:p>
            <a:pPr defTabSz="457200"/>
            <a:r>
              <a:rPr lang="en-US" sz="1200" dirty="0" smtClean="0">
                <a:solidFill>
                  <a:prstClr val="white"/>
                </a:solidFill>
              </a:rPr>
              <a:t>Vehicles=8</a:t>
            </a:r>
          </a:p>
          <a:p>
            <a:pPr defTabSz="457200"/>
            <a:endParaRPr lang="en-US" sz="1200" dirty="0" smtClean="0">
              <a:solidFill>
                <a:prstClr val="white"/>
              </a:solidFill>
            </a:endParaRPr>
          </a:p>
          <a:p>
            <a:pPr defTabSz="457200"/>
            <a:r>
              <a:rPr lang="en-US" sz="1200" b="1" u="sng" dirty="0" smtClean="0">
                <a:solidFill>
                  <a:prstClr val="white"/>
                </a:solidFill>
              </a:rPr>
              <a:t>Employment Data</a:t>
            </a:r>
          </a:p>
          <a:p>
            <a:pPr defTabSz="457200"/>
            <a:r>
              <a:rPr lang="en-US" sz="1200" dirty="0" smtClean="0">
                <a:solidFill>
                  <a:prstClr val="white"/>
                </a:solidFill>
              </a:rPr>
              <a:t>Retail=2991</a:t>
            </a:r>
          </a:p>
          <a:p>
            <a:pPr defTabSz="457200"/>
            <a:r>
              <a:rPr lang="en-US" sz="1200" dirty="0" smtClean="0">
                <a:solidFill>
                  <a:prstClr val="white"/>
                </a:solidFill>
              </a:rPr>
              <a:t>Office=218</a:t>
            </a:r>
          </a:p>
          <a:p>
            <a:pPr defTabSz="457200"/>
            <a:r>
              <a:rPr lang="en-US" sz="1200" dirty="0" smtClean="0">
                <a:solidFill>
                  <a:prstClr val="white"/>
                </a:solidFill>
              </a:rPr>
              <a:t>Industrial=5</a:t>
            </a:r>
          </a:p>
          <a:p>
            <a:pPr defTabSz="457200"/>
            <a:endParaRPr lang="en-US" sz="1200" dirty="0">
              <a:solidFill>
                <a:prstClr val="white"/>
              </a:solidFill>
            </a:endParaRPr>
          </a:p>
        </p:txBody>
      </p:sp>
      <p:sp>
        <p:nvSpPr>
          <p:cNvPr id="19" name="Rectangle 18"/>
          <p:cNvSpPr/>
          <p:nvPr/>
        </p:nvSpPr>
        <p:spPr>
          <a:xfrm>
            <a:off x="285750" y="419100"/>
            <a:ext cx="2312307" cy="233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200" dirty="0" smtClean="0">
              <a:solidFill>
                <a:prstClr val="white"/>
              </a:solidFill>
            </a:endParaRPr>
          </a:p>
          <a:p>
            <a:pPr algn="ctr" defTabSz="457200"/>
            <a:r>
              <a:rPr lang="en-US" sz="1200" b="1" u="sng" dirty="0" smtClean="0">
                <a:solidFill>
                  <a:prstClr val="white"/>
                </a:solidFill>
              </a:rPr>
              <a:t>TAZ No 526</a:t>
            </a:r>
          </a:p>
          <a:p>
            <a:pPr defTabSz="457200"/>
            <a:r>
              <a:rPr lang="en-US" sz="1200" b="1" u="sng" dirty="0" smtClean="0">
                <a:solidFill>
                  <a:prstClr val="white"/>
                </a:solidFill>
              </a:rPr>
              <a:t>Household Data</a:t>
            </a:r>
          </a:p>
          <a:p>
            <a:pPr defTabSz="457200"/>
            <a:r>
              <a:rPr lang="en-US" sz="1200" dirty="0" smtClean="0">
                <a:solidFill>
                  <a:prstClr val="white"/>
                </a:solidFill>
              </a:rPr>
              <a:t>Households= 267</a:t>
            </a:r>
          </a:p>
          <a:p>
            <a:pPr defTabSz="457200"/>
            <a:r>
              <a:rPr lang="en-US" sz="1200" dirty="0" smtClean="0">
                <a:solidFill>
                  <a:prstClr val="white"/>
                </a:solidFill>
              </a:rPr>
              <a:t>People =633</a:t>
            </a:r>
          </a:p>
          <a:p>
            <a:pPr defTabSz="457200"/>
            <a:r>
              <a:rPr lang="en-US" sz="1200" dirty="0" smtClean="0">
                <a:solidFill>
                  <a:prstClr val="white"/>
                </a:solidFill>
              </a:rPr>
              <a:t>Vehicles =533</a:t>
            </a:r>
          </a:p>
          <a:p>
            <a:pPr defTabSz="457200"/>
            <a:endParaRPr lang="en-US" sz="1200" dirty="0" smtClean="0">
              <a:solidFill>
                <a:prstClr val="white"/>
              </a:solidFill>
            </a:endParaRPr>
          </a:p>
          <a:p>
            <a:pPr defTabSz="457200"/>
            <a:r>
              <a:rPr lang="en-US" sz="1200" b="1" u="sng" dirty="0" smtClean="0">
                <a:solidFill>
                  <a:prstClr val="white"/>
                </a:solidFill>
              </a:rPr>
              <a:t>Employment Data</a:t>
            </a:r>
          </a:p>
          <a:p>
            <a:pPr defTabSz="457200"/>
            <a:r>
              <a:rPr lang="en-US" sz="1200" dirty="0" smtClean="0">
                <a:solidFill>
                  <a:prstClr val="white"/>
                </a:solidFill>
              </a:rPr>
              <a:t>Retail=58</a:t>
            </a:r>
          </a:p>
          <a:p>
            <a:pPr defTabSz="457200"/>
            <a:r>
              <a:rPr lang="en-US" sz="1200" dirty="0" smtClean="0">
                <a:solidFill>
                  <a:prstClr val="white"/>
                </a:solidFill>
              </a:rPr>
              <a:t>Office=202</a:t>
            </a:r>
          </a:p>
          <a:p>
            <a:pPr defTabSz="457200"/>
            <a:r>
              <a:rPr lang="en-US" sz="1200" dirty="0" smtClean="0">
                <a:solidFill>
                  <a:prstClr val="white"/>
                </a:solidFill>
              </a:rPr>
              <a:t>Industrial=0</a:t>
            </a:r>
          </a:p>
          <a:p>
            <a:pPr defTabSz="457200"/>
            <a:endParaRPr lang="en-US" sz="1200" dirty="0">
              <a:solidFill>
                <a:prstClr val="white"/>
              </a:solidFill>
            </a:endParaRPr>
          </a:p>
        </p:txBody>
      </p:sp>
      <p:sp>
        <p:nvSpPr>
          <p:cNvPr id="20" name="Oval 19"/>
          <p:cNvSpPr/>
          <p:nvPr/>
        </p:nvSpPr>
        <p:spPr>
          <a:xfrm>
            <a:off x="6019800" y="1657350"/>
            <a:ext cx="17145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Oval 20"/>
          <p:cNvSpPr/>
          <p:nvPr/>
        </p:nvSpPr>
        <p:spPr>
          <a:xfrm>
            <a:off x="5905500" y="4552950"/>
            <a:ext cx="17145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Straight Arrow Connector 21"/>
          <p:cNvCxnSpPr>
            <a:stCxn id="18" idx="3"/>
            <a:endCxn id="21" idx="3"/>
          </p:cNvCxnSpPr>
          <p:nvPr/>
        </p:nvCxnSpPr>
        <p:spPr>
          <a:xfrm flipV="1">
            <a:off x="2525486" y="4666771"/>
            <a:ext cx="3405122" cy="7261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2"/>
          </p:cNvCxnSpPr>
          <p:nvPr/>
        </p:nvCxnSpPr>
        <p:spPr>
          <a:xfrm>
            <a:off x="2598057" y="1588407"/>
            <a:ext cx="3421743" cy="1356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3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13</a:t>
            </a:fld>
            <a:endParaRPr lang="en-US" altLang="en-US"/>
          </a:p>
        </p:txBody>
      </p:sp>
      <p:sp>
        <p:nvSpPr>
          <p:cNvPr id="4" name="Title 2"/>
          <p:cNvSpPr txBox="1">
            <a:spLocks/>
          </p:cNvSpPr>
          <p:nvPr/>
        </p:nvSpPr>
        <p:spPr>
          <a:xfrm>
            <a:off x="514350" y="312747"/>
            <a:ext cx="10186988"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Concepts-Centroid &amp; Connector</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6" name="Picture 3" descr="C:\Documents and Settings\apillai\Desktop\Model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contrast="-46000"/>
                    </a14:imgEffect>
                  </a14:imgLayer>
                </a14:imgProps>
              </a:ext>
            </a:extLst>
          </a:blip>
          <a:srcRect/>
          <a:stretch>
            <a:fillRect/>
          </a:stretch>
        </p:blipFill>
        <p:spPr bwMode="auto">
          <a:xfrm>
            <a:off x="1912457" y="1280568"/>
            <a:ext cx="7283205" cy="5440908"/>
          </a:xfrm>
          <a:prstGeom prst="rect">
            <a:avLst/>
          </a:prstGeom>
          <a:noFill/>
        </p:spPr>
      </p:pic>
      <p:cxnSp>
        <p:nvCxnSpPr>
          <p:cNvPr id="7" name="Straight Arrow Connector 6"/>
          <p:cNvCxnSpPr/>
          <p:nvPr/>
        </p:nvCxnSpPr>
        <p:spPr>
          <a:xfrm flipH="1">
            <a:off x="4586288" y="3855875"/>
            <a:ext cx="945455" cy="2702087"/>
          </a:xfrm>
          <a:prstGeom prst="straightConnector1">
            <a:avLst/>
          </a:prstGeom>
          <a:ln w="38100">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914900" y="1598091"/>
            <a:ext cx="616843" cy="2257784"/>
          </a:xfrm>
          <a:prstGeom prst="straightConnector1">
            <a:avLst/>
          </a:prstGeom>
          <a:ln w="38100">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531743" y="3855875"/>
            <a:ext cx="2497832" cy="0"/>
          </a:xfrm>
          <a:prstGeom prst="straightConnector1">
            <a:avLst/>
          </a:prstGeom>
          <a:ln w="38100">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397929" y="3710909"/>
            <a:ext cx="263260" cy="24532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1" name="Straight Arrow Connector 10"/>
          <p:cNvCxnSpPr>
            <a:stCxn id="15" idx="3"/>
          </p:cNvCxnSpPr>
          <p:nvPr/>
        </p:nvCxnSpPr>
        <p:spPr>
          <a:xfrm>
            <a:off x="1581150" y="3454967"/>
            <a:ext cx="3642171" cy="378605"/>
          </a:xfrm>
          <a:prstGeom prst="straightConnector1">
            <a:avLst/>
          </a:prstGeom>
          <a:ln>
            <a:tailEnd type="arrow"/>
          </a:ln>
          <a:effectLst>
            <a:outerShdw blurRad="40000" dist="23000" dir="5400000" rotWithShape="0">
              <a:srgbClr val="FFFF00">
                <a:alpha val="35000"/>
              </a:srgbClr>
            </a:outerShdw>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a:stCxn id="14" idx="1"/>
          </p:cNvCxnSpPr>
          <p:nvPr/>
        </p:nvCxnSpPr>
        <p:spPr>
          <a:xfrm flipH="1" flipV="1">
            <a:off x="5059016" y="5245077"/>
            <a:ext cx="4355440" cy="15389"/>
          </a:xfrm>
          <a:prstGeom prst="straightConnector1">
            <a:avLst/>
          </a:prstGeom>
          <a:ln>
            <a:tailEnd type="arrow"/>
          </a:ln>
          <a:effectLst>
            <a:outerShdw blurRad="40000" dist="23000" dir="5400000" rotWithShape="0">
              <a:srgbClr val="FFFF00">
                <a:alpha val="35000"/>
              </a:srgbClr>
            </a:outerShdw>
          </a:effectLst>
        </p:spPr>
        <p:style>
          <a:lnRef idx="3">
            <a:schemeClr val="dk1"/>
          </a:lnRef>
          <a:fillRef idx="0">
            <a:schemeClr val="dk1"/>
          </a:fillRef>
          <a:effectRef idx="2">
            <a:schemeClr val="dk1"/>
          </a:effectRef>
          <a:fontRef idx="minor">
            <a:schemeClr val="tx1"/>
          </a:fontRef>
        </p:style>
      </p:cxnSp>
      <p:cxnSp>
        <p:nvCxnSpPr>
          <p:cNvPr id="13" name="Straight Arrow Connector 12"/>
          <p:cNvCxnSpPr>
            <a:stCxn id="14" idx="1"/>
          </p:cNvCxnSpPr>
          <p:nvPr/>
        </p:nvCxnSpPr>
        <p:spPr>
          <a:xfrm flipH="1" flipV="1">
            <a:off x="6780660" y="3833573"/>
            <a:ext cx="2633796" cy="1426893"/>
          </a:xfrm>
          <a:prstGeom prst="straightConnector1">
            <a:avLst/>
          </a:prstGeom>
          <a:ln>
            <a:tailEnd type="arrow"/>
          </a:ln>
          <a:effectLst>
            <a:outerShdw blurRad="40000" dist="23000" dir="5400000" rotWithShape="0">
              <a:srgbClr val="FFFF00">
                <a:alpha val="35000"/>
              </a:srgbClr>
            </a:outerShdw>
          </a:effec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9414456" y="5060411"/>
            <a:ext cx="1371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US" sz="2000" dirty="0" smtClean="0">
                <a:solidFill>
                  <a:prstClr val="black"/>
                </a:solidFill>
                <a:latin typeface="Tw Cen MT" panose="020B0602020104020603" pitchFamily="34" charset="0"/>
                <a:cs typeface="Arial" panose="020B0604020202020204" pitchFamily="34" charset="0"/>
              </a:rPr>
              <a:t>Connectors</a:t>
            </a:r>
            <a:endParaRPr lang="en-US" sz="2000" dirty="0">
              <a:solidFill>
                <a:prstClr val="black"/>
              </a:solidFill>
              <a:latin typeface="Tw Cen MT" panose="020B0602020104020603" pitchFamily="34" charset="0"/>
              <a:cs typeface="Arial" panose="020B0604020202020204" pitchFamily="34" charset="0"/>
            </a:endParaRPr>
          </a:p>
        </p:txBody>
      </p:sp>
      <p:sp>
        <p:nvSpPr>
          <p:cNvPr id="15" name="TextBox 14"/>
          <p:cNvSpPr txBox="1"/>
          <p:nvPr/>
        </p:nvSpPr>
        <p:spPr>
          <a:xfrm>
            <a:off x="514350" y="3254912"/>
            <a:ext cx="10668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US" sz="2000" dirty="0" err="1" smtClean="0">
                <a:solidFill>
                  <a:prstClr val="black"/>
                </a:solidFill>
                <a:latin typeface="Tw Cen MT" panose="020B0602020104020603" pitchFamily="34" charset="0"/>
                <a:cs typeface="Arial" panose="020B0604020202020204" pitchFamily="34" charset="0"/>
              </a:rPr>
              <a:t>Centroid</a:t>
            </a:r>
            <a:endParaRPr lang="en-US" sz="2000" dirty="0">
              <a:solidFill>
                <a:prstClr val="black"/>
              </a:solidFill>
              <a:latin typeface="Tw Cen MT" panose="020B0602020104020603" pitchFamily="34" charset="0"/>
              <a:cs typeface="Arial" panose="020B0604020202020204" pitchFamily="34" charset="0"/>
            </a:endParaRPr>
          </a:p>
        </p:txBody>
      </p:sp>
      <p:sp>
        <p:nvSpPr>
          <p:cNvPr id="16" name="Rectangle 15"/>
          <p:cNvSpPr/>
          <p:nvPr/>
        </p:nvSpPr>
        <p:spPr>
          <a:xfrm>
            <a:off x="3063826" y="1598091"/>
            <a:ext cx="5076595" cy="4959871"/>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TextBox 16"/>
          <p:cNvSpPr txBox="1"/>
          <p:nvPr/>
        </p:nvSpPr>
        <p:spPr>
          <a:xfrm>
            <a:off x="9203534" y="1736419"/>
            <a:ext cx="1371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US" sz="2000" dirty="0" smtClean="0">
                <a:solidFill>
                  <a:prstClr val="black"/>
                </a:solidFill>
                <a:latin typeface="Tw Cen MT" panose="020B0602020104020603" pitchFamily="34" charset="0"/>
                <a:cs typeface="Arial" panose="020B0604020202020204" pitchFamily="34" charset="0"/>
              </a:rPr>
              <a:t>TAZ</a:t>
            </a:r>
            <a:endParaRPr lang="en-US" sz="2000" dirty="0">
              <a:solidFill>
                <a:prstClr val="black"/>
              </a:solidFill>
              <a:latin typeface="Tw Cen MT" panose="020B0602020104020603" pitchFamily="34" charset="0"/>
              <a:cs typeface="Arial" panose="020B0604020202020204" pitchFamily="34" charset="0"/>
            </a:endParaRPr>
          </a:p>
        </p:txBody>
      </p:sp>
      <p:cxnSp>
        <p:nvCxnSpPr>
          <p:cNvPr id="18" name="Straight Arrow Connector 17"/>
          <p:cNvCxnSpPr>
            <a:stCxn id="17" idx="1"/>
          </p:cNvCxnSpPr>
          <p:nvPr/>
        </p:nvCxnSpPr>
        <p:spPr>
          <a:xfrm flipH="1">
            <a:off x="8242536" y="1936474"/>
            <a:ext cx="960998" cy="253324"/>
          </a:xfrm>
          <a:prstGeom prst="straightConnector1">
            <a:avLst/>
          </a:prstGeom>
          <a:ln>
            <a:tailEnd type="arrow"/>
          </a:ln>
          <a:effectLst>
            <a:outerShdw blurRad="40000" dist="23000" dir="5400000" rotWithShape="0">
              <a:srgbClr val="FFFF00">
                <a:alpha val="35000"/>
              </a:srgbClr>
            </a:outerShdw>
          </a:effectLst>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4" idx="1"/>
          </p:cNvCxnSpPr>
          <p:nvPr/>
        </p:nvCxnSpPr>
        <p:spPr>
          <a:xfrm flipH="1" flipV="1">
            <a:off x="5059016" y="1921085"/>
            <a:ext cx="4355440" cy="3339381"/>
          </a:xfrm>
          <a:prstGeom prst="straightConnector1">
            <a:avLst/>
          </a:prstGeom>
          <a:ln>
            <a:tailEnd type="arrow"/>
          </a:ln>
          <a:effectLst>
            <a:outerShdw blurRad="40000" dist="23000" dir="5400000" rotWithShape="0">
              <a:srgbClr val="FFFF00">
                <a:alpha val="35000"/>
              </a:srgb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75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14</a:t>
            </a:fld>
            <a:endParaRPr lang="en-US" altLang="en-US"/>
          </a:p>
        </p:txBody>
      </p:sp>
      <p:sp>
        <p:nvSpPr>
          <p:cNvPr id="4" name="Title 2"/>
          <p:cNvSpPr txBox="1">
            <a:spLocks/>
          </p:cNvSpPr>
          <p:nvPr/>
        </p:nvSpPr>
        <p:spPr>
          <a:xfrm>
            <a:off x="200010" y="427051"/>
            <a:ext cx="3986212" cy="815961"/>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Model Structure</a:t>
            </a:r>
          </a:p>
        </p:txBody>
      </p:sp>
      <p:sp>
        <p:nvSpPr>
          <p:cNvPr id="6" name="Slide Number Placeholder 1"/>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2985A7AB-62D5-BB49-9143-B22354004447}" type="slidenum">
              <a:rPr lang="en-US" smtClean="0">
                <a:solidFill>
                  <a:prstClr val="black">
                    <a:lumMod val="75000"/>
                    <a:lumOff val="25000"/>
                  </a:prstClr>
                </a:solidFill>
              </a:rPr>
              <a:pPr/>
              <a:t>14</a:t>
            </a:fld>
            <a:endParaRPr lang="en-US" dirty="0">
              <a:solidFill>
                <a:prstClr val="black">
                  <a:lumMod val="75000"/>
                  <a:lumOff val="25000"/>
                </a:prstClr>
              </a:solidFill>
            </a:endParaRPr>
          </a:p>
        </p:txBody>
      </p:sp>
      <p:sp>
        <p:nvSpPr>
          <p:cNvPr id="7" name="Rectangle 6"/>
          <p:cNvSpPr/>
          <p:nvPr/>
        </p:nvSpPr>
        <p:spPr>
          <a:xfrm>
            <a:off x="4349750" y="3009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Trip Distribution</a:t>
            </a:r>
            <a:endParaRPr lang="en-US" b="1" dirty="0">
              <a:solidFill>
                <a:prstClr val="white"/>
              </a:solidFill>
              <a:latin typeface="Tw Cen MT" panose="020B0602020104020603" pitchFamily="34" charset="0"/>
            </a:endParaRPr>
          </a:p>
        </p:txBody>
      </p:sp>
      <p:sp>
        <p:nvSpPr>
          <p:cNvPr id="8" name="Rectangle 7"/>
          <p:cNvSpPr/>
          <p:nvPr/>
        </p:nvSpPr>
        <p:spPr>
          <a:xfrm>
            <a:off x="4368800" y="20574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Trip Generation</a:t>
            </a:r>
            <a:endParaRPr lang="en-US" b="1" dirty="0">
              <a:solidFill>
                <a:prstClr val="white"/>
              </a:solidFill>
              <a:latin typeface="Tw Cen MT" panose="020B0602020104020603" pitchFamily="34" charset="0"/>
            </a:endParaRPr>
          </a:p>
        </p:txBody>
      </p:sp>
      <p:sp>
        <p:nvSpPr>
          <p:cNvPr id="9" name="Rectangle 8"/>
          <p:cNvSpPr/>
          <p:nvPr/>
        </p:nvSpPr>
        <p:spPr>
          <a:xfrm>
            <a:off x="4368800" y="4914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Assignment</a:t>
            </a:r>
            <a:endParaRPr lang="en-US" b="1" dirty="0">
              <a:solidFill>
                <a:prstClr val="white"/>
              </a:solidFill>
              <a:latin typeface="Tw Cen MT" panose="020B0602020104020603" pitchFamily="34" charset="0"/>
            </a:endParaRPr>
          </a:p>
        </p:txBody>
      </p:sp>
      <p:sp>
        <p:nvSpPr>
          <p:cNvPr id="10" name="Rectangle 9"/>
          <p:cNvSpPr/>
          <p:nvPr/>
        </p:nvSpPr>
        <p:spPr>
          <a:xfrm>
            <a:off x="4359728" y="3940626"/>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Mode Choice</a:t>
            </a:r>
            <a:endParaRPr lang="en-US" b="1" dirty="0">
              <a:solidFill>
                <a:prstClr val="white"/>
              </a:solidFill>
              <a:latin typeface="Tw Cen MT" panose="020B0602020104020603" pitchFamily="34" charset="0"/>
            </a:endParaRPr>
          </a:p>
        </p:txBody>
      </p:sp>
      <p:sp>
        <p:nvSpPr>
          <p:cNvPr id="11" name="Rectangle 10"/>
          <p:cNvSpPr/>
          <p:nvPr/>
        </p:nvSpPr>
        <p:spPr>
          <a:xfrm>
            <a:off x="4349750" y="838200"/>
            <a:ext cx="2000250" cy="59055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Input</a:t>
            </a:r>
            <a:endParaRPr lang="en-US" b="1" dirty="0">
              <a:solidFill>
                <a:prstClr val="white"/>
              </a:solidFill>
              <a:latin typeface="Tw Cen MT" panose="020B0602020104020603" pitchFamily="34" charset="0"/>
            </a:endParaRPr>
          </a:p>
        </p:txBody>
      </p:sp>
      <p:sp>
        <p:nvSpPr>
          <p:cNvPr id="12" name="Rectangle 11"/>
          <p:cNvSpPr/>
          <p:nvPr/>
        </p:nvSpPr>
        <p:spPr>
          <a:xfrm>
            <a:off x="4292600" y="6057900"/>
            <a:ext cx="21336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Final Output</a:t>
            </a:r>
            <a:endParaRPr lang="en-US" b="1" dirty="0">
              <a:solidFill>
                <a:prstClr val="white"/>
              </a:solidFill>
              <a:latin typeface="Tw Cen MT" panose="020B0602020104020603" pitchFamily="34" charset="0"/>
            </a:endParaRPr>
          </a:p>
        </p:txBody>
      </p:sp>
      <p:sp>
        <p:nvSpPr>
          <p:cNvPr id="13" name="Rectangle 12"/>
          <p:cNvSpPr/>
          <p:nvPr/>
        </p:nvSpPr>
        <p:spPr>
          <a:xfrm>
            <a:off x="3594100" y="1822564"/>
            <a:ext cx="3505200" cy="386068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cxnSp>
        <p:nvCxnSpPr>
          <p:cNvPr id="14" name="Straight Arrow Connector 13"/>
          <p:cNvCxnSpPr>
            <a:stCxn id="8" idx="2"/>
            <a:endCxn id="7" idx="0"/>
          </p:cNvCxnSpPr>
          <p:nvPr/>
        </p:nvCxnSpPr>
        <p:spPr>
          <a:xfrm flipH="1">
            <a:off x="5340350" y="2667000"/>
            <a:ext cx="19050" cy="3429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10" idx="0"/>
          </p:cNvCxnSpPr>
          <p:nvPr/>
        </p:nvCxnSpPr>
        <p:spPr>
          <a:xfrm>
            <a:off x="5340350" y="3619500"/>
            <a:ext cx="9978" cy="321126"/>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a:endCxn id="9" idx="0"/>
          </p:cNvCxnSpPr>
          <p:nvPr/>
        </p:nvCxnSpPr>
        <p:spPr>
          <a:xfrm>
            <a:off x="5350328" y="4550226"/>
            <a:ext cx="9072" cy="364674"/>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2" idx="0"/>
          </p:cNvCxnSpPr>
          <p:nvPr/>
        </p:nvCxnSpPr>
        <p:spPr>
          <a:xfrm>
            <a:off x="5359400" y="5524500"/>
            <a:ext cx="0" cy="5334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8" idx="0"/>
          </p:cNvCxnSpPr>
          <p:nvPr/>
        </p:nvCxnSpPr>
        <p:spPr>
          <a:xfrm>
            <a:off x="5349875" y="1428750"/>
            <a:ext cx="9525" cy="6286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68350" y="3467100"/>
            <a:ext cx="1981200" cy="6096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4-Step Model</a:t>
            </a:r>
            <a:endParaRPr lang="en-US" dirty="0">
              <a:solidFill>
                <a:prstClr val="black"/>
              </a:solidFill>
            </a:endParaRPr>
          </a:p>
        </p:txBody>
      </p:sp>
      <p:cxnSp>
        <p:nvCxnSpPr>
          <p:cNvPr id="20" name="Straight Arrow Connector 19"/>
          <p:cNvCxnSpPr>
            <a:stCxn id="19" idx="3"/>
            <a:endCxn id="13" idx="1"/>
          </p:cNvCxnSpPr>
          <p:nvPr/>
        </p:nvCxnSpPr>
        <p:spPr>
          <a:xfrm flipV="1">
            <a:off x="2749550" y="3752907"/>
            <a:ext cx="844550" cy="1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09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Input Data-Model Foundation</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871784" y="2581559"/>
            <a:ext cx="5943600" cy="2031325"/>
          </a:xfrm>
          <a:prstGeom prst="rect">
            <a:avLst/>
          </a:prstGeom>
        </p:spPr>
        <p:txBody>
          <a:bodyPr>
            <a:spAutoFit/>
          </a:bodyPr>
          <a:lstStyle/>
          <a:p>
            <a:pPr algn="ctr">
              <a:buClr>
                <a:srgbClr val="FF0000"/>
              </a:buClr>
            </a:pPr>
            <a:r>
              <a:rPr lang="en-US" sz="4200" b="1" dirty="0">
                <a:solidFill>
                  <a:srgbClr val="FF0000"/>
                </a:solidFill>
                <a:latin typeface="Tw Cen MT" panose="020B0602020104020603" pitchFamily="34" charset="0"/>
              </a:rPr>
              <a:t>Input Data is critical!!!</a:t>
            </a:r>
          </a:p>
          <a:p>
            <a:pPr algn="ctr">
              <a:buClr>
                <a:srgbClr val="FF0000"/>
              </a:buClr>
            </a:pPr>
            <a:r>
              <a:rPr lang="en-US" sz="4200" b="1" dirty="0">
                <a:solidFill>
                  <a:prstClr val="black"/>
                </a:solidFill>
                <a:latin typeface="Tw Cen MT" panose="020B0602020104020603" pitchFamily="34" charset="0"/>
              </a:rPr>
              <a:t>Why?</a:t>
            </a:r>
          </a:p>
          <a:p>
            <a:pPr algn="ctr">
              <a:buClr>
                <a:srgbClr val="FF0000"/>
              </a:buClr>
            </a:pPr>
            <a:r>
              <a:rPr lang="en-US" sz="4200" b="1" dirty="0">
                <a:solidFill>
                  <a:prstClr val="black"/>
                </a:solidFill>
                <a:latin typeface="Tw Cen MT" panose="020B0602020104020603" pitchFamily="34" charset="0"/>
              </a:rPr>
              <a:t>Garbage in, garbage out!</a:t>
            </a:r>
            <a:endParaRPr lang="en-US" sz="4200" b="1"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183080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16</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Input Data</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612899"/>
            <a:ext cx="9642475" cy="474345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2800" dirty="0" smtClean="0">
                <a:solidFill>
                  <a:prstClr val="black"/>
                </a:solidFill>
                <a:latin typeface="Tw Cen MT" panose="020B0602020104020603" pitchFamily="34" charset="0"/>
              </a:rPr>
              <a:t>Socio-Economic data/Demographics</a:t>
            </a:r>
          </a:p>
          <a:p>
            <a:pPr marL="1257300" lvl="2" indent="-342900" defTabSz="457200">
              <a:buClr>
                <a:srgbClr val="FF0000"/>
              </a:buClr>
              <a:buFont typeface="Wingdings" panose="05000000000000000000" pitchFamily="2" charset="2"/>
              <a:buChar char="Ø"/>
            </a:pPr>
            <a:r>
              <a:rPr lang="en-US" sz="2800" dirty="0" smtClean="0">
                <a:solidFill>
                  <a:prstClr val="black"/>
                </a:solidFill>
                <a:latin typeface="Tw Cen MT" panose="020B0602020104020603" pitchFamily="34" charset="0"/>
              </a:rPr>
              <a:t>Population</a:t>
            </a:r>
          </a:p>
          <a:p>
            <a:pPr marL="1257300" lvl="2" indent="-342900" defTabSz="457200">
              <a:buClr>
                <a:srgbClr val="FF0000"/>
              </a:buClr>
              <a:buFont typeface="Wingdings" panose="05000000000000000000" pitchFamily="2" charset="2"/>
              <a:buChar char="Ø"/>
            </a:pPr>
            <a:r>
              <a:rPr lang="en-US" sz="2800" dirty="0" smtClean="0">
                <a:solidFill>
                  <a:prstClr val="black"/>
                </a:solidFill>
                <a:latin typeface="Tw Cen MT" panose="020B0602020104020603" pitchFamily="34" charset="0"/>
              </a:rPr>
              <a:t>Households</a:t>
            </a:r>
          </a:p>
          <a:p>
            <a:pPr marL="1257300" lvl="2" indent="-342900" defTabSz="457200">
              <a:buClr>
                <a:srgbClr val="FF0000"/>
              </a:buClr>
              <a:buFont typeface="Wingdings" panose="05000000000000000000" pitchFamily="2" charset="2"/>
              <a:buChar char="Ø"/>
            </a:pPr>
            <a:r>
              <a:rPr lang="en-US" sz="2800" dirty="0" smtClean="0">
                <a:solidFill>
                  <a:prstClr val="black"/>
                </a:solidFill>
                <a:latin typeface="Tw Cen MT" panose="020B0602020104020603" pitchFamily="34" charset="0"/>
              </a:rPr>
              <a:t>Jobs (Office, Retail, Highway Retail, Service, Industrial)</a:t>
            </a:r>
          </a:p>
          <a:p>
            <a:pPr marL="1257300" lvl="2" indent="-342900" defTabSz="457200">
              <a:buClr>
                <a:srgbClr val="FF0000"/>
              </a:buClr>
              <a:buFont typeface="Wingdings" panose="05000000000000000000" pitchFamily="2" charset="2"/>
              <a:buChar char="Ø"/>
            </a:pPr>
            <a:r>
              <a:rPr lang="en-US" sz="2800" dirty="0" smtClean="0">
                <a:solidFill>
                  <a:prstClr val="black"/>
                </a:solidFill>
                <a:latin typeface="Tw Cen MT" panose="020B0602020104020603" pitchFamily="34" charset="0"/>
              </a:rPr>
              <a:t>School (K-12, Western Carolina University)</a:t>
            </a:r>
          </a:p>
          <a:p>
            <a:pPr marL="285750"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2800" dirty="0" smtClean="0">
                <a:solidFill>
                  <a:prstClr val="black"/>
                </a:solidFill>
                <a:latin typeface="Tw Cen MT" panose="020B0602020104020603" pitchFamily="34" charset="0"/>
              </a:rPr>
              <a:t>Transportation </a:t>
            </a:r>
            <a:r>
              <a:rPr lang="en-US" sz="2800" dirty="0">
                <a:solidFill>
                  <a:prstClr val="black"/>
                </a:solidFill>
                <a:latin typeface="Tw Cen MT" panose="020B0602020104020603" pitchFamily="34" charset="0"/>
              </a:rPr>
              <a:t>Network</a:t>
            </a:r>
          </a:p>
          <a:p>
            <a:pPr marL="285750" indent="-285750" defTabSz="457200">
              <a:buClr>
                <a:srgbClr val="FF0000"/>
              </a:buClr>
              <a:buFont typeface="Wingdings" panose="05000000000000000000" pitchFamily="2" charset="2"/>
              <a:buChar char="q"/>
            </a:pPr>
            <a:endParaRPr lang="en-US" sz="28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47326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17</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Data-Demographics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80536" y="2677196"/>
            <a:ext cx="7187064" cy="3842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2800" dirty="0" smtClean="0">
                <a:solidFill>
                  <a:prstClr val="black"/>
                </a:solidFill>
                <a:latin typeface="Tw Cen MT" panose="020B0602020104020603" pitchFamily="34" charset="0"/>
              </a:rPr>
              <a:t>Socio-Economic data/Demographics</a:t>
            </a:r>
          </a:p>
          <a:p>
            <a:pPr marL="1257300" lvl="2" indent="-3429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Population</a:t>
            </a:r>
          </a:p>
          <a:p>
            <a:pPr marL="1257300" lvl="2" indent="-3429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Households</a:t>
            </a:r>
          </a:p>
          <a:p>
            <a:pPr marL="1257300" lvl="2" indent="-3429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Employment</a:t>
            </a:r>
          </a:p>
          <a:p>
            <a:pPr marL="1257300" lvl="2" indent="-3429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School enrollment</a:t>
            </a:r>
          </a:p>
          <a:p>
            <a:pPr marL="1257300" lvl="2" indent="-3429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Vehicle ownership</a:t>
            </a:r>
          </a:p>
          <a:p>
            <a:pPr marL="1257300" lvl="2" indent="-342900" defTabSz="457200">
              <a:buClr>
                <a:srgbClr val="FF0000"/>
              </a:buClr>
              <a:buFont typeface="Wingdings" panose="05000000000000000000" pitchFamily="2" charset="2"/>
              <a:buChar char="Ø"/>
            </a:pPr>
            <a:endParaRPr lang="en-US" sz="900" dirty="0" smtClean="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2800" dirty="0" smtClean="0">
                <a:solidFill>
                  <a:prstClr val="black"/>
                </a:solidFill>
                <a:latin typeface="Tw Cen MT" panose="020B0602020104020603" pitchFamily="34" charset="0"/>
              </a:rPr>
              <a:t>Compiled using </a:t>
            </a:r>
          </a:p>
          <a:p>
            <a:pPr marL="1371600" lvl="2" indent="-4572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Census data</a:t>
            </a:r>
          </a:p>
          <a:p>
            <a:pPr marL="1371600" lvl="2" indent="-4572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Local comprehensive plans</a:t>
            </a:r>
          </a:p>
          <a:p>
            <a:pPr marL="1371600" lvl="2" indent="-4572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Employment data from private vendors (</a:t>
            </a:r>
            <a:r>
              <a:rPr lang="en-US" sz="2200" dirty="0" err="1" smtClean="0">
                <a:solidFill>
                  <a:prstClr val="black"/>
                </a:solidFill>
                <a:latin typeface="Tw Cen MT" panose="020B0602020104020603" pitchFamily="34" charset="0"/>
              </a:rPr>
              <a:t>infoUSA</a:t>
            </a:r>
            <a:r>
              <a:rPr lang="en-US" sz="2200" dirty="0" smtClean="0">
                <a:solidFill>
                  <a:prstClr val="black"/>
                </a:solidFill>
                <a:latin typeface="Tw Cen MT" panose="020B0602020104020603" pitchFamily="34" charset="0"/>
              </a:rPr>
              <a:t>) and reviewed by local staff and CTP Committee</a:t>
            </a:r>
          </a:p>
          <a:p>
            <a:pPr marL="1371600" lvl="2" indent="-457200" defTabSz="457200">
              <a:buClr>
                <a:srgbClr val="FF0000"/>
              </a:buClr>
              <a:buFont typeface="Wingdings" panose="05000000000000000000" pitchFamily="2" charset="2"/>
              <a:buChar char="Ø"/>
            </a:pPr>
            <a:r>
              <a:rPr lang="en-US" sz="2200" dirty="0" smtClean="0">
                <a:solidFill>
                  <a:prstClr val="black"/>
                </a:solidFill>
                <a:latin typeface="Tw Cen MT" panose="020B0602020104020603" pitchFamily="34" charset="0"/>
              </a:rPr>
              <a:t>School data</a:t>
            </a:r>
          </a:p>
          <a:p>
            <a:pPr marL="457200" indent="-457200" defTabSz="457200">
              <a:buClr>
                <a:srgbClr val="FF0000"/>
              </a:buClr>
              <a:buFont typeface="Wingdings" panose="05000000000000000000" pitchFamily="2" charset="2"/>
              <a:buChar char="q"/>
            </a:pPr>
            <a:endParaRPr lang="en-US" sz="900" dirty="0" smtClean="0">
              <a:solidFill>
                <a:prstClr val="black"/>
              </a:solidFill>
              <a:latin typeface="Tw Cen MT" panose="020B0602020104020603" pitchFamily="34" charset="0"/>
            </a:endParaRPr>
          </a:p>
          <a:p>
            <a:pPr marL="457200" indent="-457200" defTabSz="457200">
              <a:buClr>
                <a:srgbClr val="FF0000"/>
              </a:buClr>
              <a:buFont typeface="Wingdings" panose="05000000000000000000" pitchFamily="2" charset="2"/>
              <a:buChar char="q"/>
            </a:pPr>
            <a:r>
              <a:rPr lang="en-US" sz="2800" dirty="0" smtClean="0">
                <a:solidFill>
                  <a:prstClr val="black"/>
                </a:solidFill>
                <a:latin typeface="Tw Cen MT" panose="020B0602020104020603" pitchFamily="34" charset="0"/>
              </a:rPr>
              <a:t>Aggregated at the TAZ level</a:t>
            </a:r>
          </a:p>
          <a:p>
            <a:pPr marL="1371600" lvl="2" indent="-457200" defTabSz="457200">
              <a:buClr>
                <a:srgbClr val="FF0000"/>
              </a:buClr>
              <a:buFont typeface="Wingdings" panose="05000000000000000000" pitchFamily="2" charset="2"/>
              <a:buChar char="Ø"/>
            </a:pPr>
            <a:endParaRPr lang="en-US" sz="2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endParaRPr lang="en-US" sz="28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pic>
        <p:nvPicPr>
          <p:cNvPr id="7" name="Picture 4" descr="http://images.clipartpanda.com/demographics-clipart-population-demograph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3794" y="1373992"/>
            <a:ext cx="2297896" cy="229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69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18</a:t>
            </a:fld>
            <a:endParaRPr lang="en-US" altLang="en-US"/>
          </a:p>
        </p:txBody>
      </p:sp>
      <p:sp>
        <p:nvSpPr>
          <p:cNvPr id="4" name="Title 2"/>
          <p:cNvSpPr txBox="1">
            <a:spLocks/>
          </p:cNvSpPr>
          <p:nvPr/>
        </p:nvSpPr>
        <p:spPr>
          <a:xfrm>
            <a:off x="1643097" y="312747"/>
            <a:ext cx="8501027"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 Transportation Network </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943" y="1373991"/>
            <a:ext cx="6688217" cy="515773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6805929" y="3894406"/>
            <a:ext cx="261033" cy="189882"/>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9" name="Straight Connector 18"/>
          <p:cNvCxnSpPr/>
          <p:nvPr/>
        </p:nvCxnSpPr>
        <p:spPr>
          <a:xfrm>
            <a:off x="303585" y="6016350"/>
            <a:ext cx="1382155" cy="0"/>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0" name="Rectangle 6"/>
          <p:cNvSpPr>
            <a:spLocks noChangeArrowheads="1"/>
          </p:cNvSpPr>
          <p:nvPr/>
        </p:nvSpPr>
        <p:spPr bwMode="auto">
          <a:xfrm>
            <a:off x="1832814" y="5874517"/>
            <a:ext cx="1695273"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smtClean="0">
                <a:solidFill>
                  <a:prstClr val="white">
                    <a:lumMod val="50000"/>
                  </a:prstClr>
                </a:solidFill>
                <a:latin typeface="Univers (W1)" charset="0"/>
              </a:rPr>
              <a:t>Model Boundary </a:t>
            </a:r>
            <a:endParaRPr lang="en-US" altLang="en-US" sz="1400" b="1" dirty="0">
              <a:solidFill>
                <a:prstClr val="white">
                  <a:lumMod val="50000"/>
                </a:prstClr>
              </a:solidFill>
              <a:latin typeface="Univers (W1)" charset="0"/>
            </a:endParaRPr>
          </a:p>
        </p:txBody>
      </p:sp>
    </p:spTree>
    <p:extLst>
      <p:ext uri="{BB962C8B-B14F-4D97-AF65-F5344CB8AC3E}">
        <p14:creationId xmlns:p14="http://schemas.microsoft.com/office/powerpoint/2010/main" val="3938671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19</a:t>
            </a:fld>
            <a:endParaRPr lang="en-US" altLang="en-US"/>
          </a:p>
        </p:txBody>
      </p:sp>
      <p:sp>
        <p:nvSpPr>
          <p:cNvPr id="4" name="Title 2"/>
          <p:cNvSpPr txBox="1">
            <a:spLocks/>
          </p:cNvSpPr>
          <p:nvPr/>
        </p:nvSpPr>
        <p:spPr>
          <a:xfrm>
            <a:off x="1643097" y="312747"/>
            <a:ext cx="8501027"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 Transportation Network </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6805929" y="3894406"/>
            <a:ext cx="261033" cy="189882"/>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2815" y="1373991"/>
            <a:ext cx="6686345" cy="520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303585" y="6016350"/>
            <a:ext cx="1382155" cy="0"/>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2" name="Rectangle 6"/>
          <p:cNvSpPr>
            <a:spLocks noChangeArrowheads="1"/>
          </p:cNvSpPr>
          <p:nvPr/>
        </p:nvSpPr>
        <p:spPr bwMode="auto">
          <a:xfrm>
            <a:off x="1832814" y="5874517"/>
            <a:ext cx="1695273"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smtClean="0">
                <a:solidFill>
                  <a:prstClr val="white">
                    <a:lumMod val="50000"/>
                  </a:prstClr>
                </a:solidFill>
                <a:latin typeface="Univers (W1)" charset="0"/>
              </a:rPr>
              <a:t>Model Boundary </a:t>
            </a:r>
            <a:endParaRPr lang="en-US" altLang="en-US" sz="1400" b="1" dirty="0">
              <a:solidFill>
                <a:prstClr val="white">
                  <a:lumMod val="50000"/>
                </a:prstClr>
              </a:solidFill>
              <a:latin typeface="Univers (W1)" charset="0"/>
            </a:endParaRPr>
          </a:p>
        </p:txBody>
      </p:sp>
      <p:cxnSp>
        <p:nvCxnSpPr>
          <p:cNvPr id="13" name="Straight Connector 12"/>
          <p:cNvCxnSpPr/>
          <p:nvPr/>
        </p:nvCxnSpPr>
        <p:spPr>
          <a:xfrm>
            <a:off x="313745" y="6351630"/>
            <a:ext cx="1382155" cy="0"/>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4" name="Rectangle 6"/>
          <p:cNvSpPr>
            <a:spLocks noChangeArrowheads="1"/>
          </p:cNvSpPr>
          <p:nvPr/>
        </p:nvSpPr>
        <p:spPr bwMode="auto">
          <a:xfrm>
            <a:off x="1830942" y="6209797"/>
            <a:ext cx="1697145"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smtClean="0">
                <a:solidFill>
                  <a:prstClr val="white">
                    <a:lumMod val="50000"/>
                  </a:prstClr>
                </a:solidFill>
                <a:latin typeface="Univers (W1)" charset="0"/>
              </a:rPr>
              <a:t>Model Network</a:t>
            </a:r>
            <a:endParaRPr lang="en-US" altLang="en-US" sz="1400" b="1" dirty="0">
              <a:solidFill>
                <a:prstClr val="white">
                  <a:lumMod val="50000"/>
                </a:prstClr>
              </a:solidFill>
              <a:latin typeface="Univers (W1)" charset="0"/>
            </a:endParaRPr>
          </a:p>
        </p:txBody>
      </p:sp>
      <p:sp>
        <p:nvSpPr>
          <p:cNvPr id="15" name="Rectangle 14"/>
          <p:cNvSpPr/>
          <p:nvPr/>
        </p:nvSpPr>
        <p:spPr>
          <a:xfrm>
            <a:off x="6807801" y="3898925"/>
            <a:ext cx="260959" cy="193129"/>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43625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4360" y="184140"/>
            <a:ext cx="10698480" cy="1143000"/>
          </a:xfrm>
        </p:spPr>
        <p:txBody>
          <a:bodyPr/>
          <a:lstStyle/>
          <a:p>
            <a:r>
              <a:rPr lang="en-US" sz="4000" b="1" dirty="0">
                <a:latin typeface="Tw Cen MT" panose="020B0602020104020603" pitchFamily="34" charset="0"/>
              </a:rPr>
              <a:t>Tools for Transportation Planning</a:t>
            </a:r>
            <a:endParaRPr lang="en-US" sz="4000" b="1" dirty="0">
              <a:latin typeface="Tw Cen MT" panose="020B0602020104020603" pitchFamily="34" charset="0"/>
            </a:endParaRPr>
          </a:p>
        </p:txBody>
      </p:sp>
      <p:sp>
        <p:nvSpPr>
          <p:cNvPr id="7" name="Text Placeholder 6"/>
          <p:cNvSpPr>
            <a:spLocks noGrp="1"/>
          </p:cNvSpPr>
          <p:nvPr>
            <p:ph type="body" sz="quarter" idx="12"/>
          </p:nvPr>
        </p:nvSpPr>
        <p:spPr/>
        <p:txBody>
          <a:bodyPr/>
          <a:lstStyle/>
          <a:p>
            <a:endParaRPr lang="en-US"/>
          </a:p>
        </p:txBody>
      </p:sp>
      <p:sp>
        <p:nvSpPr>
          <p:cNvPr id="8" name="Content Placeholder 7"/>
          <p:cNvSpPr>
            <a:spLocks noGrp="1"/>
          </p:cNvSpPr>
          <p:nvPr>
            <p:ph sz="quarter" idx="13"/>
          </p:nvPr>
        </p:nvSpPr>
        <p:spPr>
          <a:xfrm>
            <a:off x="4914900" y="1752600"/>
            <a:ext cx="6377940" cy="4514850"/>
          </a:xfrm>
        </p:spPr>
        <p:txBody>
          <a:bodyPr/>
          <a:lstStyle/>
          <a:p>
            <a:pPr marL="0" indent="0">
              <a:buNone/>
            </a:pPr>
            <a:r>
              <a:rPr lang="en-US" sz="2400" b="1" u="sng" dirty="0">
                <a:solidFill>
                  <a:schemeClr val="bg1">
                    <a:lumMod val="50000"/>
                  </a:schemeClr>
                </a:solidFill>
                <a:latin typeface="Tw Cen MT" panose="020B0602020104020603" pitchFamily="34" charset="0"/>
              </a:rPr>
              <a:t>Non-modeled: </a:t>
            </a:r>
          </a:p>
          <a:p>
            <a:r>
              <a:rPr lang="en-US" sz="3600" b="1" dirty="0">
                <a:solidFill>
                  <a:schemeClr val="tx1">
                    <a:lumMod val="65000"/>
                    <a:lumOff val="35000"/>
                  </a:schemeClr>
                </a:solidFill>
                <a:latin typeface="Tw Cen MT" panose="020B0602020104020603" pitchFamily="34" charset="0"/>
              </a:rPr>
              <a:t>Trend Line Analysis</a:t>
            </a:r>
          </a:p>
          <a:p>
            <a:pPr marL="0" indent="0">
              <a:buNone/>
            </a:pPr>
            <a:endParaRPr lang="en-US" dirty="0">
              <a:solidFill>
                <a:schemeClr val="bg1">
                  <a:lumMod val="50000"/>
                </a:schemeClr>
              </a:solidFill>
              <a:latin typeface="Tw Cen MT" panose="020B0602020104020603" pitchFamily="34" charset="0"/>
            </a:endParaRPr>
          </a:p>
          <a:p>
            <a:pPr marL="0" indent="0">
              <a:buNone/>
            </a:pPr>
            <a:r>
              <a:rPr lang="en-US" sz="2400" b="1" u="sng" dirty="0">
                <a:solidFill>
                  <a:schemeClr val="bg1">
                    <a:lumMod val="50000"/>
                  </a:schemeClr>
                </a:solidFill>
                <a:latin typeface="Tw Cen MT" panose="020B0602020104020603" pitchFamily="34" charset="0"/>
              </a:rPr>
              <a:t>Modeled: </a:t>
            </a:r>
          </a:p>
          <a:p>
            <a:r>
              <a:rPr lang="en-US" sz="3600" b="1" dirty="0">
                <a:solidFill>
                  <a:schemeClr val="tx1">
                    <a:lumMod val="65000"/>
                    <a:lumOff val="35000"/>
                  </a:schemeClr>
                </a:solidFill>
                <a:latin typeface="Tw Cen MT" panose="020B0602020104020603" pitchFamily="34" charset="0"/>
              </a:rPr>
              <a:t>Travel Demand Model </a:t>
            </a:r>
          </a:p>
          <a:p>
            <a:endParaRPr lang="en-US" dirty="0">
              <a:latin typeface="Tw Cen MT" panose="020B0602020104020603" pitchFamily="34" charset="0"/>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a:t>
            </a:fld>
            <a:endParaRPr lang="en-US" altLang="en-US" dirty="0"/>
          </a:p>
        </p:txBody>
      </p:sp>
      <p:cxnSp>
        <p:nvCxnSpPr>
          <p:cNvPr id="10" name="Straight Connector 9"/>
          <p:cNvCxnSpPr/>
          <p:nvPr/>
        </p:nvCxnSpPr>
        <p:spPr>
          <a:xfrm>
            <a:off x="292100" y="1193800"/>
            <a:ext cx="1100074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5" descr="C:\Users\apillai\AppData\Local\Microsoft\Windows\Temporary Internet Files\Content.IE5\MZGVI0WL\Road[1].png"/>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215900" y="1193799"/>
            <a:ext cx="6770688" cy="566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22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20</a:t>
            </a:fld>
            <a:endParaRPr lang="en-US" altLang="en-US"/>
          </a:p>
        </p:txBody>
      </p:sp>
      <p:sp>
        <p:nvSpPr>
          <p:cNvPr id="4" name="Title 2"/>
          <p:cNvSpPr txBox="1">
            <a:spLocks/>
          </p:cNvSpPr>
          <p:nvPr/>
        </p:nvSpPr>
        <p:spPr>
          <a:xfrm>
            <a:off x="200010" y="427051"/>
            <a:ext cx="3986212" cy="815961"/>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Model Structure</a:t>
            </a:r>
          </a:p>
        </p:txBody>
      </p:sp>
      <p:sp>
        <p:nvSpPr>
          <p:cNvPr id="6" name="Slide Number Placeholder 1"/>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2985A7AB-62D5-BB49-9143-B22354004447}" type="slidenum">
              <a:rPr lang="en-US" smtClean="0">
                <a:solidFill>
                  <a:prstClr val="black">
                    <a:lumMod val="75000"/>
                    <a:lumOff val="25000"/>
                  </a:prstClr>
                </a:solidFill>
              </a:rPr>
              <a:pPr/>
              <a:t>20</a:t>
            </a:fld>
            <a:endParaRPr lang="en-US" dirty="0">
              <a:solidFill>
                <a:prstClr val="black">
                  <a:lumMod val="75000"/>
                  <a:lumOff val="25000"/>
                </a:prstClr>
              </a:solidFill>
            </a:endParaRPr>
          </a:p>
        </p:txBody>
      </p:sp>
      <p:sp>
        <p:nvSpPr>
          <p:cNvPr id="7" name="Rectangle 6"/>
          <p:cNvSpPr/>
          <p:nvPr/>
        </p:nvSpPr>
        <p:spPr>
          <a:xfrm>
            <a:off x="4349750" y="3009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Trip Distribution</a:t>
            </a:r>
            <a:endParaRPr lang="en-US" b="1" dirty="0">
              <a:solidFill>
                <a:prstClr val="white"/>
              </a:solidFill>
              <a:latin typeface="Tw Cen MT" panose="020B0602020104020603" pitchFamily="34" charset="0"/>
            </a:endParaRPr>
          </a:p>
        </p:txBody>
      </p:sp>
      <p:sp>
        <p:nvSpPr>
          <p:cNvPr id="8" name="Rectangle 7"/>
          <p:cNvSpPr/>
          <p:nvPr/>
        </p:nvSpPr>
        <p:spPr>
          <a:xfrm>
            <a:off x="4368800" y="20574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Trip Generation</a:t>
            </a:r>
            <a:endParaRPr lang="en-US" b="1" dirty="0">
              <a:solidFill>
                <a:prstClr val="white"/>
              </a:solidFill>
              <a:latin typeface="Tw Cen MT" panose="020B0602020104020603" pitchFamily="34" charset="0"/>
            </a:endParaRPr>
          </a:p>
        </p:txBody>
      </p:sp>
      <p:sp>
        <p:nvSpPr>
          <p:cNvPr id="9" name="Rectangle 8"/>
          <p:cNvSpPr/>
          <p:nvPr/>
        </p:nvSpPr>
        <p:spPr>
          <a:xfrm>
            <a:off x="4368800" y="4914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Assignment</a:t>
            </a:r>
            <a:endParaRPr lang="en-US" b="1" dirty="0">
              <a:solidFill>
                <a:prstClr val="white"/>
              </a:solidFill>
              <a:latin typeface="Tw Cen MT" panose="020B0602020104020603" pitchFamily="34" charset="0"/>
            </a:endParaRPr>
          </a:p>
        </p:txBody>
      </p:sp>
      <p:sp>
        <p:nvSpPr>
          <p:cNvPr id="10" name="Rectangle 9"/>
          <p:cNvSpPr/>
          <p:nvPr/>
        </p:nvSpPr>
        <p:spPr>
          <a:xfrm>
            <a:off x="4359728" y="3940626"/>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Mode Choice</a:t>
            </a:r>
            <a:endParaRPr lang="en-US" b="1" dirty="0">
              <a:solidFill>
                <a:prstClr val="white"/>
              </a:solidFill>
              <a:latin typeface="Tw Cen MT" panose="020B0602020104020603" pitchFamily="34" charset="0"/>
            </a:endParaRPr>
          </a:p>
        </p:txBody>
      </p:sp>
      <p:sp>
        <p:nvSpPr>
          <p:cNvPr id="11" name="Rectangle 10"/>
          <p:cNvSpPr/>
          <p:nvPr/>
        </p:nvSpPr>
        <p:spPr>
          <a:xfrm>
            <a:off x="4349750" y="838200"/>
            <a:ext cx="2000250" cy="59055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Input</a:t>
            </a:r>
            <a:endParaRPr lang="en-US" b="1" dirty="0">
              <a:solidFill>
                <a:prstClr val="white"/>
              </a:solidFill>
              <a:latin typeface="Tw Cen MT" panose="020B0602020104020603" pitchFamily="34" charset="0"/>
            </a:endParaRPr>
          </a:p>
        </p:txBody>
      </p:sp>
      <p:sp>
        <p:nvSpPr>
          <p:cNvPr id="12" name="Rectangle 11"/>
          <p:cNvSpPr/>
          <p:nvPr/>
        </p:nvSpPr>
        <p:spPr>
          <a:xfrm>
            <a:off x="4292600" y="6057900"/>
            <a:ext cx="21336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smtClean="0">
                <a:solidFill>
                  <a:prstClr val="white"/>
                </a:solidFill>
                <a:latin typeface="Tw Cen MT" panose="020B0602020104020603" pitchFamily="34" charset="0"/>
              </a:rPr>
              <a:t>Final Output</a:t>
            </a:r>
            <a:endParaRPr lang="en-US" b="1" dirty="0">
              <a:solidFill>
                <a:prstClr val="white"/>
              </a:solidFill>
              <a:latin typeface="Tw Cen MT" panose="020B0602020104020603" pitchFamily="34" charset="0"/>
            </a:endParaRPr>
          </a:p>
        </p:txBody>
      </p:sp>
      <p:sp>
        <p:nvSpPr>
          <p:cNvPr id="13" name="Rectangle 12"/>
          <p:cNvSpPr/>
          <p:nvPr/>
        </p:nvSpPr>
        <p:spPr>
          <a:xfrm>
            <a:off x="3594100" y="1822564"/>
            <a:ext cx="3505200" cy="386068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cxnSp>
        <p:nvCxnSpPr>
          <p:cNvPr id="14" name="Straight Arrow Connector 13"/>
          <p:cNvCxnSpPr>
            <a:stCxn id="8" idx="2"/>
            <a:endCxn id="7" idx="0"/>
          </p:cNvCxnSpPr>
          <p:nvPr/>
        </p:nvCxnSpPr>
        <p:spPr>
          <a:xfrm flipH="1">
            <a:off x="5340350" y="2667000"/>
            <a:ext cx="19050" cy="3429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10" idx="0"/>
          </p:cNvCxnSpPr>
          <p:nvPr/>
        </p:nvCxnSpPr>
        <p:spPr>
          <a:xfrm>
            <a:off x="5340350" y="3619500"/>
            <a:ext cx="9978" cy="321126"/>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a:endCxn id="9" idx="0"/>
          </p:cNvCxnSpPr>
          <p:nvPr/>
        </p:nvCxnSpPr>
        <p:spPr>
          <a:xfrm>
            <a:off x="5350328" y="4550226"/>
            <a:ext cx="9072" cy="364674"/>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2" idx="0"/>
          </p:cNvCxnSpPr>
          <p:nvPr/>
        </p:nvCxnSpPr>
        <p:spPr>
          <a:xfrm>
            <a:off x="5359400" y="5524500"/>
            <a:ext cx="0" cy="5334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8" idx="0"/>
          </p:cNvCxnSpPr>
          <p:nvPr/>
        </p:nvCxnSpPr>
        <p:spPr>
          <a:xfrm>
            <a:off x="5349875" y="1428750"/>
            <a:ext cx="9525" cy="6286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68350" y="3467100"/>
            <a:ext cx="1981200" cy="6096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4-Step Model</a:t>
            </a:r>
            <a:endParaRPr lang="en-US" dirty="0">
              <a:solidFill>
                <a:prstClr val="black"/>
              </a:solidFill>
            </a:endParaRPr>
          </a:p>
        </p:txBody>
      </p:sp>
      <p:cxnSp>
        <p:nvCxnSpPr>
          <p:cNvPr id="20" name="Straight Arrow Connector 19"/>
          <p:cNvCxnSpPr>
            <a:stCxn id="19" idx="3"/>
            <a:endCxn id="13" idx="1"/>
          </p:cNvCxnSpPr>
          <p:nvPr/>
        </p:nvCxnSpPr>
        <p:spPr>
          <a:xfrm flipV="1">
            <a:off x="2749550" y="3752907"/>
            <a:ext cx="844550" cy="1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47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21</a:t>
            </a:fld>
            <a:endParaRPr lang="en-US" altLang="en-US"/>
          </a:p>
        </p:txBody>
      </p:sp>
      <p:sp>
        <p:nvSpPr>
          <p:cNvPr id="4" name="Title 2"/>
          <p:cNvSpPr txBox="1">
            <a:spLocks/>
          </p:cNvSpPr>
          <p:nvPr/>
        </p:nvSpPr>
        <p:spPr>
          <a:xfrm>
            <a:off x="1871706"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Trip Generation</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6" name="Picture 7" descr="C:\Users\apillai\AppData\Local\Microsoft\Windows\Temporary Internet Files\Content.IE5\NLRGVOGV\schoolhou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459" y="4076691"/>
            <a:ext cx="1336323" cy="1345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apillai\AppData\Local\Microsoft\Windows\Temporary Internet Files\Content.IE5\ND9EH62G\shop-15831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747" y="2833575"/>
            <a:ext cx="1602166" cy="12441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pillai\AppData\Local\Microsoft\Windows\Temporary Internet Files\Content.IE5\AGKE8M8M\clip-art-computers-2551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110" y="2320647"/>
            <a:ext cx="1269506" cy="12539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62776" y="1838215"/>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smtClean="0">
                <a:solidFill>
                  <a:prstClr val="white">
                    <a:lumMod val="50000"/>
                  </a:prstClr>
                </a:solidFill>
              </a:rPr>
              <a:t>Work Trips</a:t>
            </a:r>
            <a:endParaRPr lang="en-US" dirty="0">
              <a:solidFill>
                <a:prstClr val="white">
                  <a:lumMod val="50000"/>
                </a:prstClr>
              </a:solidFill>
            </a:endParaRPr>
          </a:p>
        </p:txBody>
      </p:sp>
      <p:sp>
        <p:nvSpPr>
          <p:cNvPr id="10" name="Rectangle 9"/>
          <p:cNvSpPr/>
          <p:nvPr/>
        </p:nvSpPr>
        <p:spPr>
          <a:xfrm>
            <a:off x="4600119" y="5536717"/>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smtClean="0">
                <a:solidFill>
                  <a:prstClr val="white">
                    <a:lumMod val="50000"/>
                  </a:prstClr>
                </a:solidFill>
              </a:rPr>
              <a:t>School Trips</a:t>
            </a:r>
            <a:endParaRPr lang="en-US" dirty="0">
              <a:solidFill>
                <a:prstClr val="white">
                  <a:lumMod val="50000"/>
                </a:prstClr>
              </a:solidFill>
            </a:endParaRPr>
          </a:p>
        </p:txBody>
      </p:sp>
      <p:sp>
        <p:nvSpPr>
          <p:cNvPr id="11" name="Rectangle 10"/>
          <p:cNvSpPr/>
          <p:nvPr/>
        </p:nvSpPr>
        <p:spPr>
          <a:xfrm>
            <a:off x="2253432" y="2319939"/>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smtClean="0">
                <a:solidFill>
                  <a:prstClr val="white">
                    <a:lumMod val="50000"/>
                  </a:prstClr>
                </a:solidFill>
              </a:rPr>
              <a:t>Shopping trips</a:t>
            </a:r>
            <a:endParaRPr lang="en-US" dirty="0">
              <a:solidFill>
                <a:prstClr val="white">
                  <a:lumMod val="50000"/>
                </a:prstClr>
              </a:solidFill>
            </a:endParaRPr>
          </a:p>
        </p:txBody>
      </p:sp>
      <p:sp>
        <p:nvSpPr>
          <p:cNvPr id="12" name="Rectangle 11"/>
          <p:cNvSpPr/>
          <p:nvPr/>
        </p:nvSpPr>
        <p:spPr>
          <a:xfrm>
            <a:off x="8077265" y="4749994"/>
            <a:ext cx="1779878" cy="641499"/>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smtClean="0">
                <a:solidFill>
                  <a:prstClr val="white">
                    <a:lumMod val="50000"/>
                  </a:prstClr>
                </a:solidFill>
              </a:rPr>
              <a:t>Other Trips &amp; More….</a:t>
            </a:r>
            <a:endParaRPr lang="en-US" dirty="0">
              <a:solidFill>
                <a:prstClr val="white">
                  <a:lumMod val="50000"/>
                </a:prstClr>
              </a:solidFill>
            </a:endParaRPr>
          </a:p>
        </p:txBody>
      </p:sp>
      <p:sp>
        <p:nvSpPr>
          <p:cNvPr id="13" name="Rectangle 12"/>
          <p:cNvSpPr/>
          <p:nvPr/>
        </p:nvSpPr>
        <p:spPr>
          <a:xfrm>
            <a:off x="215900" y="1373993"/>
            <a:ext cx="5585548" cy="636874"/>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r>
              <a:rPr lang="en-US" sz="3200" dirty="0" smtClean="0">
                <a:solidFill>
                  <a:prstClr val="black"/>
                </a:solidFill>
                <a:latin typeface="Tw Cen MT" panose="020B0602020104020603" pitchFamily="34" charset="0"/>
              </a:rPr>
              <a:t>How </a:t>
            </a:r>
            <a:r>
              <a:rPr lang="en-US" sz="3200" dirty="0" smtClean="0">
                <a:solidFill>
                  <a:prstClr val="black"/>
                </a:solidFill>
                <a:latin typeface="Tw Cen MT" panose="020B0602020104020603" pitchFamily="34" charset="0"/>
              </a:rPr>
              <a:t>many trips are generated?</a:t>
            </a:r>
          </a:p>
          <a:p>
            <a:pPr marL="342900" indent="-342900" defTabSz="457200">
              <a:buClr>
                <a:srgbClr val="FF0000"/>
              </a:buClr>
              <a:buFont typeface="Wingdings" panose="05000000000000000000" pitchFamily="2" charset="2"/>
              <a:buChar char="q"/>
            </a:pPr>
            <a:endParaRPr lang="en-US" sz="20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smtClean="0">
              <a:solidFill>
                <a:prstClr val="black"/>
              </a:solidFill>
              <a:latin typeface="Tw Cen MT" panose="020B0602020104020603" pitchFamily="34" charset="0"/>
            </a:endParaRPr>
          </a:p>
          <a:p>
            <a:pPr defTabSz="457200">
              <a:buClr>
                <a:srgbClr val="FF0000"/>
              </a:buClr>
            </a:pPr>
            <a:endParaRPr lang="en-US" sz="2400" dirty="0" smtClean="0">
              <a:solidFill>
                <a:prstClr val="black"/>
              </a:solidFill>
              <a:latin typeface="Tw Cen MT" panose="020B0602020104020603" pitchFamily="34" charset="0"/>
            </a:endParaRPr>
          </a:p>
          <a:p>
            <a:pPr defTabSz="457200">
              <a:buClr>
                <a:srgbClr val="FF0000"/>
              </a:buClr>
            </a:pPr>
            <a:endParaRPr lang="en-US" sz="2400" dirty="0" smtClean="0">
              <a:solidFill>
                <a:prstClr val="black"/>
              </a:solidFill>
              <a:latin typeface="Tw Cen MT" panose="020B0602020104020603" pitchFamily="34" charset="0"/>
            </a:endParaRPr>
          </a:p>
          <a:p>
            <a:pPr defTabSz="457200">
              <a:buClr>
                <a:srgbClr val="FF0000"/>
              </a:buClr>
            </a:pPr>
            <a:endParaRPr lang="en-US" sz="2400" dirty="0" smtClean="0">
              <a:solidFill>
                <a:prstClr val="black"/>
              </a:solidFill>
              <a:latin typeface="Tw Cen MT" panose="020B0602020104020603" pitchFamily="34" charset="0"/>
            </a:endParaRPr>
          </a:p>
          <a:p>
            <a:pPr defTabSz="457200">
              <a:buClr>
                <a:srgbClr val="FF0000"/>
              </a:buClr>
            </a:pPr>
            <a:endParaRPr lang="en-US" sz="24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512274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22</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Generation</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776179"/>
            <a:ext cx="9771063" cy="45801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r>
              <a:rPr lang="en-US" sz="3200" b="1" dirty="0" smtClean="0">
                <a:solidFill>
                  <a:prstClr val="black"/>
                </a:solidFill>
                <a:latin typeface="Tw Cen MT" panose="020B0602020104020603" pitchFamily="34" charset="0"/>
              </a:rPr>
              <a:t>How many trips are generated?</a:t>
            </a:r>
          </a:p>
          <a:p>
            <a:pPr defTabSz="457200">
              <a:buClr>
                <a:srgbClr val="FF0000"/>
              </a:buClr>
            </a:pPr>
            <a:endParaRPr lang="en-US" sz="32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Determines how many </a:t>
            </a:r>
            <a:r>
              <a:rPr lang="en-US" sz="3200" b="1" dirty="0" smtClean="0">
                <a:solidFill>
                  <a:prstClr val="black"/>
                </a:solidFill>
                <a:latin typeface="Tw Cen MT" panose="020B0602020104020603" pitchFamily="34" charset="0"/>
              </a:rPr>
              <a:t>Productions</a:t>
            </a:r>
            <a:r>
              <a:rPr lang="en-US" sz="3200" dirty="0" smtClean="0">
                <a:solidFill>
                  <a:prstClr val="black"/>
                </a:solidFill>
                <a:latin typeface="Tw Cen MT" panose="020B0602020104020603" pitchFamily="34" charset="0"/>
              </a:rPr>
              <a:t> or </a:t>
            </a:r>
            <a:r>
              <a:rPr lang="en-US" sz="3200" b="1" dirty="0" smtClean="0">
                <a:solidFill>
                  <a:prstClr val="black"/>
                </a:solidFill>
                <a:latin typeface="Tw Cen MT" panose="020B0602020104020603" pitchFamily="34" charset="0"/>
              </a:rPr>
              <a:t>Attractions </a:t>
            </a:r>
            <a:r>
              <a:rPr lang="en-US" sz="3200" dirty="0" smtClean="0">
                <a:solidFill>
                  <a:prstClr val="black"/>
                </a:solidFill>
                <a:latin typeface="Tw Cen MT" panose="020B0602020104020603" pitchFamily="34" charset="0"/>
              </a:rPr>
              <a:t>are in each TAZ in a typical day</a:t>
            </a:r>
          </a:p>
          <a:p>
            <a:pPr marL="342900" indent="-342900" defTabSz="457200">
              <a:buClr>
                <a:srgbClr val="FF0000"/>
              </a:buClr>
              <a:buFont typeface="Wingdings" panose="05000000000000000000" pitchFamily="2" charset="2"/>
              <a:buChar char="q"/>
            </a:pPr>
            <a:endParaRPr lang="en-US" sz="32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Characterized by trip purpose. E.g. Home-based-work, Home-based-school, Home-based-other etc.</a:t>
            </a:r>
            <a:endParaRPr lang="en-US" sz="3200" dirty="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91680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23</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Distribution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73068" y="1776180"/>
            <a:ext cx="10299700" cy="431333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r>
              <a:rPr lang="en-US" sz="3200" dirty="0" smtClean="0">
                <a:solidFill>
                  <a:prstClr val="black"/>
                </a:solidFill>
                <a:latin typeface="Tw Cen MT" panose="020B0602020104020603" pitchFamily="34" charset="0"/>
              </a:rPr>
              <a:t>Where do the trips go to (or come from)?</a:t>
            </a: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smtClean="0">
                <a:solidFill>
                  <a:prstClr val="black"/>
                </a:solidFill>
                <a:latin typeface="Tw Cen MT" panose="020B0602020104020603" pitchFamily="34" charset="0"/>
              </a:rPr>
              <a:t>Determines how many trips begin or end in each TAZ in a typical day</a:t>
            </a: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smtClean="0">
                <a:solidFill>
                  <a:prstClr val="black"/>
                </a:solidFill>
                <a:latin typeface="Tw Cen MT" panose="020B0602020104020603" pitchFamily="34" charset="0"/>
              </a:rPr>
              <a:t>Trip distribution is done through:</a:t>
            </a:r>
          </a:p>
          <a:p>
            <a:pPr marL="800100" lvl="1" indent="-342900" defTabSz="457200">
              <a:buClr>
                <a:srgbClr val="FF0000"/>
              </a:buClr>
              <a:buFont typeface="Wingdings" panose="05000000000000000000" pitchFamily="2" charset="2"/>
              <a:buChar char="ü"/>
            </a:pPr>
            <a:r>
              <a:rPr lang="en-US" sz="2400" dirty="0" smtClean="0">
                <a:solidFill>
                  <a:prstClr val="white">
                    <a:lumMod val="50000"/>
                  </a:prstClr>
                </a:solidFill>
                <a:latin typeface="Tw Cen MT" panose="020B0602020104020603" pitchFamily="34" charset="0"/>
              </a:rPr>
              <a:t>Gravity Model</a:t>
            </a:r>
          </a:p>
          <a:p>
            <a:pPr marL="800100" lvl="1" indent="-342900" defTabSz="457200">
              <a:buClr>
                <a:srgbClr val="FF0000"/>
              </a:buClr>
              <a:buFont typeface="Wingdings" panose="05000000000000000000" pitchFamily="2" charset="2"/>
              <a:buChar char="ü"/>
            </a:pPr>
            <a:endParaRPr lang="en-US" sz="2400" dirty="0" smtClean="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400" dirty="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400" dirty="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49268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24</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Distribution</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10055" y="1373992"/>
            <a:ext cx="8605345" cy="3385542"/>
          </a:xfrm>
          <a:prstGeom prst="rect">
            <a:avLst/>
          </a:prstGeom>
        </p:spPr>
        <p:txBody>
          <a:bodyPr wrap="square">
            <a:spAutoFit/>
          </a:bodyPr>
          <a:lstStyle/>
          <a:p>
            <a:pPr>
              <a:buFont typeface="Wingdings" pitchFamily="2" charset="2"/>
              <a:buNone/>
            </a:pPr>
            <a:r>
              <a:rPr lang="en-US" sz="3200" u="sng" dirty="0">
                <a:solidFill>
                  <a:prstClr val="black">
                    <a:lumMod val="75000"/>
                    <a:lumOff val="25000"/>
                  </a:prstClr>
                </a:solidFill>
                <a:latin typeface="Tw Cen MT" panose="020B0602020104020603" pitchFamily="34" charset="0"/>
              </a:rPr>
              <a:t>Gravity Model </a:t>
            </a:r>
          </a:p>
          <a:p>
            <a:pPr>
              <a:buFont typeface="Wingdings" pitchFamily="2" charset="2"/>
              <a:buNone/>
            </a:pPr>
            <a:r>
              <a:rPr lang="en-US" sz="2800" dirty="0">
                <a:solidFill>
                  <a:prstClr val="black">
                    <a:lumMod val="75000"/>
                    <a:lumOff val="25000"/>
                  </a:prstClr>
                </a:solidFill>
                <a:latin typeface="Tw Cen MT" panose="020B0602020104020603" pitchFamily="34" charset="0"/>
              </a:rPr>
              <a:t>(Based on Newton’s Law of Gravity)</a:t>
            </a:r>
          </a:p>
          <a:p>
            <a:pPr>
              <a:buClr>
                <a:srgbClr val="FF0000"/>
              </a:buClr>
              <a:buFont typeface="Wingdings" pitchFamily="2" charset="2"/>
              <a:buChar char="q"/>
            </a:pPr>
            <a:r>
              <a:rPr lang="en-US" sz="2800" dirty="0">
                <a:solidFill>
                  <a:prstClr val="black">
                    <a:lumMod val="75000"/>
                    <a:lumOff val="25000"/>
                  </a:prstClr>
                </a:solidFill>
                <a:latin typeface="Tw Cen MT" panose="020B0602020104020603" pitchFamily="34" charset="0"/>
              </a:rPr>
              <a:t>Distributes trips based on “size” and “distance” to other zones</a:t>
            </a:r>
          </a:p>
          <a:p>
            <a:pPr>
              <a:buFont typeface="Wingdings" pitchFamily="2" charset="2"/>
              <a:buNone/>
            </a:pPr>
            <a:r>
              <a:rPr lang="en-US" sz="1400" dirty="0">
                <a:solidFill>
                  <a:prstClr val="black">
                    <a:lumMod val="75000"/>
                    <a:lumOff val="25000"/>
                  </a:prstClr>
                </a:solidFill>
                <a:latin typeface="Tw Cen MT" panose="020B0602020104020603" pitchFamily="34" charset="0"/>
              </a:rPr>
              <a:t>Size: Land use</a:t>
            </a:r>
          </a:p>
          <a:p>
            <a:pPr>
              <a:buFont typeface="Wingdings" pitchFamily="2" charset="2"/>
              <a:buNone/>
            </a:pPr>
            <a:r>
              <a:rPr lang="en-US" sz="1400" dirty="0">
                <a:solidFill>
                  <a:prstClr val="black">
                    <a:lumMod val="75000"/>
                    <a:lumOff val="25000"/>
                  </a:prstClr>
                </a:solidFill>
                <a:latin typeface="Tw Cen MT" panose="020B0602020104020603" pitchFamily="34" charset="0"/>
              </a:rPr>
              <a:t>Distance: Any “cost factor”. e.g. distance, travel time, cost ($)</a:t>
            </a: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p:txBody>
      </p:sp>
      <p:pic>
        <p:nvPicPr>
          <p:cNvPr id="7" name="Picture 2" descr="C:\Users\apillai\AppData\Local\Microsoft\Windows\Temporary Internet Files\Content.IE5\ND9EH62G\newtonappletreehgclrxi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874" y="3687861"/>
            <a:ext cx="1814574" cy="266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52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 Choice</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290387"/>
            <a:ext cx="11196575" cy="11564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2800" dirty="0" smtClean="0">
              <a:solidFill>
                <a:prstClr val="black"/>
              </a:solidFill>
              <a:latin typeface="Tw Cen MT" panose="020B0602020104020603" pitchFamily="34" charset="0"/>
            </a:endParaRPr>
          </a:p>
          <a:p>
            <a:pPr defTabSz="457200">
              <a:buClr>
                <a:srgbClr val="FF0000"/>
              </a:buClr>
            </a:pPr>
            <a:endParaRPr lang="en-US" sz="2800" dirty="0">
              <a:solidFill>
                <a:prstClr val="black"/>
              </a:solidFill>
              <a:latin typeface="Tw Cen MT" panose="020B0602020104020603" pitchFamily="34" charset="0"/>
            </a:endParaRPr>
          </a:p>
          <a:p>
            <a:pPr defTabSz="457200">
              <a:buClr>
                <a:srgbClr val="FF0000"/>
              </a:buClr>
            </a:pPr>
            <a:r>
              <a:rPr lang="en-US" sz="2800" dirty="0" smtClean="0">
                <a:solidFill>
                  <a:prstClr val="black"/>
                </a:solidFill>
                <a:latin typeface="Tw Cen MT" panose="020B0602020104020603" pitchFamily="34" charset="0"/>
              </a:rPr>
              <a:t>How will they get there?</a:t>
            </a:r>
            <a:endParaRPr lang="en-US" sz="32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pic>
        <p:nvPicPr>
          <p:cNvPr id="7" name="Picture 2" descr="C:\Users\apillai\AppData\Local\Microsoft\Windows\Temporary Internet Files\Content.IE5\UM11E1UG\133628224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46" y="2330039"/>
            <a:ext cx="1882012" cy="1882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pillai\AppData\Local\Microsoft\Windows\Temporary Internet Files\Content.IE5\UM11E1UG\Red-Bus-Cartoon-247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57" y="5399901"/>
            <a:ext cx="2228674" cy="1147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pillai\AppData\Local\Microsoft\Windows\Temporary Internet Files\Content.IE5\MOUWCI2J\dibujosdepalabraseningleswalk[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231" y="4866181"/>
            <a:ext cx="3099514" cy="16814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Amarr Pillai\AppData\Local\Microsoft\Windows\Temporary Internet Files\Content.IE5\ETG82LTG\large-classic-car-blue-66.6-14393[1].gif"/>
          <p:cNvPicPr>
            <a:picLocks noChangeAspect="1" noChangeArrowheads="1"/>
          </p:cNvPicPr>
          <p:nvPr/>
        </p:nvPicPr>
        <p:blipFill>
          <a:blip r:embed="rId5" cstate="print"/>
          <a:srcRect/>
          <a:stretch>
            <a:fillRect/>
          </a:stretch>
        </p:blipFill>
        <p:spPr bwMode="auto">
          <a:xfrm>
            <a:off x="9232173" y="4826843"/>
            <a:ext cx="2297840" cy="1711891"/>
          </a:xfrm>
          <a:prstGeom prst="rect">
            <a:avLst/>
          </a:prstGeom>
          <a:noFill/>
        </p:spPr>
      </p:pic>
      <p:pic>
        <p:nvPicPr>
          <p:cNvPr id="11" name="Picture 10" descr="http://www.clker.com/cliparts/8/d/9/8/12205456861741863132mbs_ICE-Train.svg.med.png"/>
          <p:cNvPicPr>
            <a:picLocks noChangeAspect="1" noChangeArrowheads="1"/>
          </p:cNvPicPr>
          <p:nvPr/>
        </p:nvPicPr>
        <p:blipFill>
          <a:blip r:embed="rId6" cstate="print"/>
          <a:srcRect/>
          <a:stretch>
            <a:fillRect/>
          </a:stretch>
        </p:blipFill>
        <p:spPr bwMode="auto">
          <a:xfrm>
            <a:off x="8235770" y="1627520"/>
            <a:ext cx="3099347" cy="1405038"/>
          </a:xfrm>
          <a:prstGeom prst="rect">
            <a:avLst/>
          </a:prstGeom>
          <a:noFill/>
        </p:spPr>
      </p:pic>
      <p:sp>
        <p:nvSpPr>
          <p:cNvPr id="12" name="Oval 11"/>
          <p:cNvSpPr/>
          <p:nvPr/>
        </p:nvSpPr>
        <p:spPr>
          <a:xfrm>
            <a:off x="5073016" y="2330039"/>
            <a:ext cx="1811067" cy="17571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Mode</a:t>
            </a:r>
            <a:endParaRPr lang="en-US" dirty="0">
              <a:solidFill>
                <a:prstClr val="white"/>
              </a:solidFill>
            </a:endParaRPr>
          </a:p>
        </p:txBody>
      </p:sp>
      <p:cxnSp>
        <p:nvCxnSpPr>
          <p:cNvPr id="13" name="Straight Arrow Connector 12"/>
          <p:cNvCxnSpPr>
            <a:stCxn id="12" idx="2"/>
            <a:endCxn id="7" idx="3"/>
          </p:cNvCxnSpPr>
          <p:nvPr/>
        </p:nvCxnSpPr>
        <p:spPr>
          <a:xfrm flipH="1">
            <a:off x="2313358" y="3208592"/>
            <a:ext cx="2759658" cy="62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8" idx="3"/>
          </p:cNvCxnSpPr>
          <p:nvPr/>
        </p:nvCxnSpPr>
        <p:spPr>
          <a:xfrm flipH="1">
            <a:off x="2634531" y="3829822"/>
            <a:ext cx="2703710" cy="2143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884083" y="2877183"/>
            <a:ext cx="1351687" cy="430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5"/>
          </p:cNvCxnSpPr>
          <p:nvPr/>
        </p:nvCxnSpPr>
        <p:spPr>
          <a:xfrm>
            <a:off x="6618858" y="3829822"/>
            <a:ext cx="2613315" cy="1466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4"/>
            <a:endCxn id="9" idx="0"/>
          </p:cNvCxnSpPr>
          <p:nvPr/>
        </p:nvCxnSpPr>
        <p:spPr>
          <a:xfrm flipH="1">
            <a:off x="5977988" y="4087144"/>
            <a:ext cx="562" cy="779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820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26</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 Choice</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900" y="1776179"/>
            <a:ext cx="8614252" cy="4580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r>
              <a:rPr lang="en-US" sz="3200" dirty="0" smtClean="0">
                <a:solidFill>
                  <a:prstClr val="black"/>
                </a:solidFill>
                <a:latin typeface="Tw Cen MT" panose="020B0602020104020603" pitchFamily="34" charset="0"/>
              </a:rPr>
              <a:t>How will they get there?</a:t>
            </a: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smtClean="0">
                <a:solidFill>
                  <a:prstClr val="black"/>
                </a:solidFill>
                <a:latin typeface="Tw Cen MT" panose="020B0602020104020603" pitchFamily="34" charset="0"/>
              </a:rPr>
              <a:t>Small Area Models do not have an explicit mode choice model</a:t>
            </a:r>
          </a:p>
          <a:p>
            <a:pPr marL="800100" lvl="1" indent="-342900" defTabSz="457200">
              <a:buClr>
                <a:srgbClr val="FF0000"/>
              </a:buClr>
              <a:buFont typeface="Wingdings" panose="05000000000000000000" pitchFamily="2" charset="2"/>
              <a:buChar char="ü"/>
            </a:pPr>
            <a:r>
              <a:rPr lang="en-US" sz="2400" dirty="0" smtClean="0">
                <a:solidFill>
                  <a:prstClr val="white">
                    <a:lumMod val="50000"/>
                  </a:prstClr>
                </a:solidFill>
                <a:latin typeface="Tw Cen MT" panose="020B0602020104020603" pitchFamily="34" charset="0"/>
              </a:rPr>
              <a:t>Non-vehicular trips are removed before trip assignment</a:t>
            </a:r>
            <a:endParaRPr lang="en-US" sz="2400" dirty="0" smtClean="0">
              <a:solidFill>
                <a:prstClr val="white">
                  <a:lumMod val="50000"/>
                </a:prstClr>
              </a:solidFill>
            </a:endParaRPr>
          </a:p>
          <a:p>
            <a:pPr defTabSz="457200"/>
            <a:r>
              <a:rPr lang="en-US" sz="2400" dirty="0" smtClean="0">
                <a:solidFill>
                  <a:prstClr val="white"/>
                </a:solidFill>
              </a:rPr>
              <a:t>other zones</a:t>
            </a:r>
          </a:p>
          <a:p>
            <a:pPr marL="342900" indent="-342900" defTabSz="457200">
              <a:buClr>
                <a:srgbClr val="FF0000"/>
              </a:buClr>
              <a:buFont typeface="Wingdings" panose="05000000000000000000" pitchFamily="2" charset="2"/>
              <a:buChar char="q"/>
            </a:pPr>
            <a:r>
              <a:rPr lang="en-US" sz="2400" dirty="0" smtClean="0">
                <a:solidFill>
                  <a:prstClr val="black"/>
                </a:solidFill>
                <a:latin typeface="Tw Cen MT" panose="020B0602020104020603" pitchFamily="34" charset="0"/>
              </a:rPr>
              <a:t>Non-vehicular modes typically comprise about 5% of the total trips</a:t>
            </a: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4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defTabSz="457200">
              <a:buClr>
                <a:srgbClr val="FF0000"/>
              </a:buClr>
            </a:pPr>
            <a:endParaRPr lang="en-US" sz="3200" dirty="0" smtClean="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89107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27</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a:stCxn id="18" idx="7"/>
          </p:cNvCxnSpPr>
          <p:nvPr/>
        </p:nvCxnSpPr>
        <p:spPr>
          <a:xfrm flipV="1">
            <a:off x="1984435" y="2116172"/>
            <a:ext cx="1221220" cy="1090554"/>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205655" y="2053024"/>
            <a:ext cx="3752358" cy="63148"/>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8" idx="5"/>
          </p:cNvCxnSpPr>
          <p:nvPr/>
        </p:nvCxnSpPr>
        <p:spPr>
          <a:xfrm>
            <a:off x="1984435" y="4453168"/>
            <a:ext cx="1526020" cy="676045"/>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72129" y="5129213"/>
            <a:ext cx="4171684" cy="0"/>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8" idx="6"/>
          </p:cNvCxnSpPr>
          <p:nvPr/>
        </p:nvCxnSpPr>
        <p:spPr>
          <a:xfrm flipV="1">
            <a:off x="2271713" y="3536599"/>
            <a:ext cx="1581642" cy="293348"/>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771900" y="3341766"/>
            <a:ext cx="3490913" cy="194833"/>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19" idx="1"/>
          </p:cNvCxnSpPr>
          <p:nvPr/>
        </p:nvCxnSpPr>
        <p:spPr>
          <a:xfrm>
            <a:off x="6958013" y="2053024"/>
            <a:ext cx="2455962" cy="872768"/>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9" idx="2"/>
          </p:cNvCxnSpPr>
          <p:nvPr/>
        </p:nvCxnSpPr>
        <p:spPr>
          <a:xfrm>
            <a:off x="7262813" y="3341766"/>
            <a:ext cx="1828800" cy="289594"/>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9" idx="3"/>
          </p:cNvCxnSpPr>
          <p:nvPr/>
        </p:nvCxnSpPr>
        <p:spPr>
          <a:xfrm flipV="1">
            <a:off x="7643813" y="4336928"/>
            <a:ext cx="1770162" cy="792285"/>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95808" y="1474740"/>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smtClean="0">
                <a:solidFill>
                  <a:prstClr val="white"/>
                </a:solidFill>
              </a:rPr>
              <a:t>Route 1</a:t>
            </a:r>
            <a:endParaRPr lang="en-US" sz="2400" dirty="0">
              <a:solidFill>
                <a:prstClr val="white"/>
              </a:solidFill>
            </a:endParaRPr>
          </a:p>
        </p:txBody>
      </p:sp>
      <p:sp>
        <p:nvSpPr>
          <p:cNvPr id="16" name="TextBox 15"/>
          <p:cNvSpPr txBox="1"/>
          <p:nvPr/>
        </p:nvSpPr>
        <p:spPr>
          <a:xfrm>
            <a:off x="4700608" y="2808240"/>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smtClean="0">
                <a:solidFill>
                  <a:prstClr val="white"/>
                </a:solidFill>
              </a:rPr>
              <a:t>Route 2</a:t>
            </a:r>
            <a:endParaRPr lang="en-US" sz="2400" dirty="0">
              <a:solidFill>
                <a:prstClr val="white"/>
              </a:solidFill>
            </a:endParaRPr>
          </a:p>
        </p:txBody>
      </p:sp>
      <p:sp>
        <p:nvSpPr>
          <p:cNvPr id="17" name="TextBox 16"/>
          <p:cNvSpPr txBox="1"/>
          <p:nvPr/>
        </p:nvSpPr>
        <p:spPr>
          <a:xfrm>
            <a:off x="5081834" y="4560357"/>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smtClean="0">
                <a:solidFill>
                  <a:prstClr val="white"/>
                </a:solidFill>
              </a:rPr>
              <a:t>Route 3</a:t>
            </a:r>
            <a:endParaRPr lang="en-US" sz="2400" dirty="0">
              <a:solidFill>
                <a:prstClr val="white"/>
              </a:solidFill>
            </a:endParaRPr>
          </a:p>
        </p:txBody>
      </p:sp>
      <p:sp>
        <p:nvSpPr>
          <p:cNvPr id="18" name="Oval 17"/>
          <p:cNvSpPr/>
          <p:nvPr/>
        </p:nvSpPr>
        <p:spPr>
          <a:xfrm>
            <a:off x="310055" y="2948580"/>
            <a:ext cx="1961658" cy="176273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defTabSz="457200"/>
            <a:r>
              <a:rPr lang="en-US" dirty="0" smtClean="0">
                <a:solidFill>
                  <a:prstClr val="white"/>
                </a:solidFill>
              </a:rPr>
              <a:t>Home</a:t>
            </a:r>
            <a:endParaRPr lang="en-US" dirty="0">
              <a:solidFill>
                <a:prstClr val="white"/>
              </a:solidFill>
            </a:endParaRPr>
          </a:p>
        </p:txBody>
      </p:sp>
      <p:sp>
        <p:nvSpPr>
          <p:cNvPr id="19" name="Oval 18"/>
          <p:cNvSpPr/>
          <p:nvPr/>
        </p:nvSpPr>
        <p:spPr>
          <a:xfrm>
            <a:off x="9091613" y="2633536"/>
            <a:ext cx="2201228" cy="1995648"/>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200"/>
            <a:r>
              <a:rPr lang="en-US" dirty="0" smtClean="0">
                <a:solidFill>
                  <a:prstClr val="white"/>
                </a:solidFill>
              </a:rPr>
              <a:t>Work</a:t>
            </a:r>
            <a:endParaRPr lang="en-US" dirty="0">
              <a:solidFill>
                <a:prstClr val="white"/>
              </a:solidFill>
            </a:endParaRPr>
          </a:p>
        </p:txBody>
      </p:sp>
    </p:spTree>
    <p:extLst>
      <p:ext uri="{BB962C8B-B14F-4D97-AF65-F5344CB8AC3E}">
        <p14:creationId xmlns:p14="http://schemas.microsoft.com/office/powerpoint/2010/main" val="13065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28</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Homes</a:t>
            </a:r>
            <a:endParaRPr lang="en-US" dirty="0">
              <a:solidFill>
                <a:prstClr val="white"/>
              </a:solidFill>
            </a:endParaRP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Jobs</a:t>
            </a:r>
            <a:endParaRPr lang="en-US" dirty="0">
              <a:solidFill>
                <a:prstClr val="white"/>
              </a:solidFill>
            </a:endParaRP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a:t>
            </a:r>
            <a:r>
              <a:rPr lang="en-US" sz="1600" dirty="0" smtClean="0">
                <a:solidFill>
                  <a:prstClr val="white"/>
                </a:solidFill>
              </a:rPr>
              <a:t>000 Trips</a:t>
            </a:r>
            <a:endParaRPr lang="en-US" sz="1600" dirty="0">
              <a:solidFill>
                <a:prstClr val="white"/>
              </a:solidFill>
            </a:endParaRP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Freeway (65 mph)     : Capacity 2000</a:t>
            </a:r>
            <a:endParaRPr lang="en-US" sz="1600" dirty="0">
              <a:solidFill>
                <a:prstClr val="white"/>
              </a:solidFill>
            </a:endParaRP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Arterial (45 mph)     : Capacity 1000</a:t>
            </a:r>
            <a:endParaRPr lang="en-US" sz="1600" dirty="0">
              <a:solidFill>
                <a:prstClr val="white"/>
              </a:solidFill>
            </a:endParaRP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Tree>
    <p:extLst>
      <p:ext uri="{BB962C8B-B14F-4D97-AF65-F5344CB8AC3E}">
        <p14:creationId xmlns:p14="http://schemas.microsoft.com/office/powerpoint/2010/main" val="22281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29</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Homes</a:t>
            </a:r>
            <a:endParaRPr lang="en-US" dirty="0">
              <a:solidFill>
                <a:prstClr val="white"/>
              </a:solidFill>
            </a:endParaRP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Jobs</a:t>
            </a:r>
            <a:endParaRPr lang="en-US" dirty="0">
              <a:solidFill>
                <a:prstClr val="white"/>
              </a:solidFill>
            </a:endParaRP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a:t>
            </a:r>
            <a:r>
              <a:rPr lang="en-US" sz="1600" dirty="0" smtClean="0">
                <a:solidFill>
                  <a:prstClr val="white"/>
                </a:solidFill>
              </a:rPr>
              <a:t>000 Trips</a:t>
            </a:r>
            <a:endParaRPr lang="en-US" sz="1600" dirty="0">
              <a:solidFill>
                <a:prstClr val="white"/>
              </a:solidFill>
            </a:endParaRP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Freeway (65 mph)     : Capacity 2000</a:t>
            </a:r>
            <a:endParaRPr lang="en-US" sz="1600" dirty="0">
              <a:solidFill>
                <a:prstClr val="white"/>
              </a:solidFill>
            </a:endParaRP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Arterial (45 mph)     : Capacity 1000</a:t>
            </a:r>
            <a:endParaRPr lang="en-US" sz="1600" dirty="0">
              <a:solidFill>
                <a:prstClr val="white"/>
              </a:solidFill>
            </a:endParaRP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prstClr val="white"/>
                </a:solidFill>
              </a:rPr>
              <a:t>3000 </a:t>
            </a:r>
            <a:r>
              <a:rPr lang="en-US" sz="1600" dirty="0" smtClean="0">
                <a:solidFill>
                  <a:prstClr val="white"/>
                </a:solidFill>
              </a:rPr>
              <a:t>Trips</a:t>
            </a:r>
            <a:endParaRPr lang="en-US" sz="1600" dirty="0">
              <a:solidFill>
                <a:prstClr val="white"/>
              </a:solidFill>
            </a:endParaRPr>
          </a:p>
        </p:txBody>
      </p:sp>
    </p:spTree>
    <p:extLst>
      <p:ext uri="{BB962C8B-B14F-4D97-AF65-F5344CB8AC3E}">
        <p14:creationId xmlns:p14="http://schemas.microsoft.com/office/powerpoint/2010/main" val="31653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a:t>
            </a:fld>
            <a:endParaRPr lang="en-US" altLang="en-US"/>
          </a:p>
        </p:txBody>
      </p:sp>
      <p:sp>
        <p:nvSpPr>
          <p:cNvPr id="4" name="Title 5"/>
          <p:cNvSpPr txBox="1">
            <a:spLocks/>
          </p:cNvSpPr>
          <p:nvPr/>
        </p:nvSpPr>
        <p:spPr>
          <a:xfrm>
            <a:off x="594360" y="469900"/>
            <a:ext cx="1069848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4000" b="1" dirty="0">
                <a:latin typeface="Tw Cen MT" panose="020B0602020104020603" pitchFamily="34" charset="0"/>
              </a:rPr>
              <a:t>What is a model?</a:t>
            </a:r>
            <a:endParaRPr lang="en-US" sz="4000" b="1" dirty="0"/>
          </a:p>
        </p:txBody>
      </p:sp>
      <p:sp>
        <p:nvSpPr>
          <p:cNvPr id="5" name="Content Placeholder 7"/>
          <p:cNvSpPr txBox="1">
            <a:spLocks/>
          </p:cNvSpPr>
          <p:nvPr/>
        </p:nvSpPr>
        <p:spPr>
          <a:xfrm>
            <a:off x="1014413" y="1752600"/>
            <a:ext cx="10278427" cy="40338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indent="0" algn="just">
              <a:buNone/>
            </a:pPr>
            <a:endParaRPr lang="en-US" sz="2400" dirty="0"/>
          </a:p>
        </p:txBody>
      </p:sp>
      <p:sp>
        <p:nvSpPr>
          <p:cNvPr id="6" name="Text Placeholder 2"/>
          <p:cNvSpPr txBox="1">
            <a:spLocks/>
          </p:cNvSpPr>
          <p:nvPr/>
        </p:nvSpPr>
        <p:spPr>
          <a:xfrm>
            <a:off x="1014413" y="1776179"/>
            <a:ext cx="1027842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prstClr val="black">
                    <a:lumMod val="75000"/>
                    <a:lumOff val="25000"/>
                  </a:prstClr>
                </a:solidFill>
                <a:latin typeface="Tw Cen MT" panose="020B0602020104020603" pitchFamily="34" charset="0"/>
              </a:rPr>
              <a:t>A representation of a real object or system that accounts for its relevant properties.</a:t>
            </a:r>
            <a:endParaRPr lang="en-US" sz="2800" dirty="0">
              <a:solidFill>
                <a:prstClr val="black">
                  <a:lumMod val="75000"/>
                  <a:lumOff val="25000"/>
                </a:prstClr>
              </a:solidFill>
              <a:latin typeface="Tw Cen MT" panose="020B0602020104020603" pitchFamily="34" charset="0"/>
            </a:endParaRPr>
          </a:p>
        </p:txBody>
      </p:sp>
      <p:grpSp>
        <p:nvGrpSpPr>
          <p:cNvPr id="7" name="Group 6"/>
          <p:cNvGrpSpPr/>
          <p:nvPr/>
        </p:nvGrpSpPr>
        <p:grpSpPr>
          <a:xfrm>
            <a:off x="2343532" y="3494294"/>
            <a:ext cx="7285267" cy="1974985"/>
            <a:chOff x="831041" y="4230564"/>
            <a:chExt cx="7285267" cy="1974985"/>
          </a:xfrm>
        </p:grpSpPr>
        <p:pic>
          <p:nvPicPr>
            <p:cNvPr id="8" name="Picture 2" descr="https://www.petfinder.com/wp-content/uploads/2012/11/140272627-grooming-needs-senior-cat-632x475.jpg"/>
            <p:cNvPicPr>
              <a:picLocks noChangeAspect="1" noChangeArrowheads="1"/>
            </p:cNvPicPr>
            <p:nvPr/>
          </p:nvPicPr>
          <p:blipFill>
            <a:blip r:embed="rId2" cstate="print"/>
            <a:srcRect/>
            <a:stretch>
              <a:fillRect/>
            </a:stretch>
          </p:blipFill>
          <p:spPr bwMode="auto">
            <a:xfrm>
              <a:off x="831041" y="4230564"/>
              <a:ext cx="2128290" cy="1599585"/>
            </a:xfrm>
            <a:prstGeom prst="rect">
              <a:avLst/>
            </a:prstGeom>
            <a:noFill/>
          </p:spPr>
        </p:pic>
        <p:pic>
          <p:nvPicPr>
            <p:cNvPr id="9" name="Picture 4" descr="http://cdn.shopify.com/s/files/1/0286/0492/products/ab0309_1024x1024.jpg?v=1404323914"/>
            <p:cNvPicPr>
              <a:picLocks noChangeAspect="1" noChangeArrowheads="1"/>
            </p:cNvPicPr>
            <p:nvPr/>
          </p:nvPicPr>
          <p:blipFill>
            <a:blip r:embed="rId3" cstate="print"/>
            <a:srcRect/>
            <a:stretch>
              <a:fillRect/>
            </a:stretch>
          </p:blipFill>
          <p:spPr bwMode="auto">
            <a:xfrm>
              <a:off x="6455109" y="4230564"/>
              <a:ext cx="1661199" cy="1568730"/>
            </a:xfrm>
            <a:prstGeom prst="rect">
              <a:avLst/>
            </a:prstGeom>
            <a:noFill/>
            <a:ln>
              <a:solidFill>
                <a:schemeClr val="tx1"/>
              </a:solidFill>
            </a:ln>
          </p:spPr>
        </p:pic>
        <p:sp>
          <p:nvSpPr>
            <p:cNvPr id="10" name="Rectangle 9"/>
            <p:cNvSpPr/>
            <p:nvPr/>
          </p:nvSpPr>
          <p:spPr>
            <a:xfrm>
              <a:off x="878636" y="5903184"/>
              <a:ext cx="2080695" cy="302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1400" b="1" dirty="0" smtClean="0">
                  <a:solidFill>
                    <a:prstClr val="black"/>
                  </a:solidFill>
                </a:rPr>
                <a:t>Real World “Object”</a:t>
              </a:r>
              <a:endParaRPr lang="en-US" sz="1400" b="1" dirty="0">
                <a:solidFill>
                  <a:prstClr val="black"/>
                </a:solidFill>
              </a:endParaRPr>
            </a:p>
          </p:txBody>
        </p:sp>
        <p:sp>
          <p:nvSpPr>
            <p:cNvPr id="11" name="Rectangle 10"/>
            <p:cNvSpPr/>
            <p:nvPr/>
          </p:nvSpPr>
          <p:spPr>
            <a:xfrm>
              <a:off x="6701790" y="5903184"/>
              <a:ext cx="1183850" cy="302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1400" b="1" dirty="0" smtClean="0">
                  <a:solidFill>
                    <a:prstClr val="black"/>
                  </a:solidFill>
                </a:rPr>
                <a:t>Model</a:t>
              </a:r>
              <a:endParaRPr lang="en-US" sz="1400" b="1" dirty="0">
                <a:solidFill>
                  <a:prstClr val="black"/>
                </a:solidFill>
              </a:endParaRPr>
            </a:p>
          </p:txBody>
        </p:sp>
        <p:sp>
          <p:nvSpPr>
            <p:cNvPr id="12" name="Right Arrow 11"/>
            <p:cNvSpPr/>
            <p:nvPr/>
          </p:nvSpPr>
          <p:spPr>
            <a:xfrm>
              <a:off x="3275215" y="4809127"/>
              <a:ext cx="2876203" cy="44888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grpSp>
      <p:cxnSp>
        <p:nvCxnSpPr>
          <p:cNvPr id="13" name="Straight Connector 12"/>
          <p:cNvCxnSpPr/>
          <p:nvPr/>
        </p:nvCxnSpPr>
        <p:spPr>
          <a:xfrm>
            <a:off x="292100" y="1193800"/>
            <a:ext cx="1100074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1565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30</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Homes</a:t>
            </a:r>
            <a:endParaRPr lang="en-US" dirty="0">
              <a:solidFill>
                <a:prstClr val="white"/>
              </a:solidFill>
            </a:endParaRP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Jobs</a:t>
            </a:r>
            <a:endParaRPr lang="en-US" dirty="0">
              <a:solidFill>
                <a:prstClr val="white"/>
              </a:solidFill>
            </a:endParaRP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a:t>
            </a:r>
            <a:r>
              <a:rPr lang="en-US" sz="1600" dirty="0" smtClean="0">
                <a:solidFill>
                  <a:prstClr val="white"/>
                </a:solidFill>
              </a:rPr>
              <a:t>000 Trips</a:t>
            </a:r>
            <a:endParaRPr lang="en-US" sz="1600" dirty="0">
              <a:solidFill>
                <a:prstClr val="white"/>
              </a:solidFill>
            </a:endParaRP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Freeway (65 mph)     : Capacity 2000</a:t>
            </a:r>
            <a:endParaRPr lang="en-US" sz="1600" dirty="0">
              <a:solidFill>
                <a:prstClr val="white"/>
              </a:solidFill>
            </a:endParaRP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Arterial (45 mph)     : Capacity 1000</a:t>
            </a:r>
            <a:endParaRPr lang="en-US" sz="1600" dirty="0">
              <a:solidFill>
                <a:prstClr val="white"/>
              </a:solidFill>
            </a:endParaRP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prstClr val="white"/>
                </a:solidFill>
              </a:rPr>
              <a:t>1750 </a:t>
            </a:r>
            <a:r>
              <a:rPr lang="en-US" sz="1600" dirty="0" smtClean="0">
                <a:solidFill>
                  <a:prstClr val="white"/>
                </a:solidFill>
              </a:rPr>
              <a:t>Trips</a:t>
            </a:r>
            <a:endParaRPr lang="en-US" sz="1600" dirty="0">
              <a:solidFill>
                <a:prstClr val="white"/>
              </a:solidFill>
            </a:endParaRPr>
          </a:p>
        </p:txBody>
      </p:sp>
      <p:sp>
        <p:nvSpPr>
          <p:cNvPr id="16" name="Right Arrow 15"/>
          <p:cNvSpPr/>
          <p:nvPr/>
        </p:nvSpPr>
        <p:spPr>
          <a:xfrm>
            <a:off x="5032565" y="5148895"/>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prstClr val="white"/>
                </a:solidFill>
              </a:rPr>
              <a:t>1250 </a:t>
            </a:r>
            <a:r>
              <a:rPr lang="en-US" sz="1600" dirty="0" smtClean="0">
                <a:solidFill>
                  <a:prstClr val="white"/>
                </a:solidFill>
              </a:rPr>
              <a:t>Trips</a:t>
            </a:r>
            <a:endParaRPr lang="en-US" sz="1600" dirty="0">
              <a:solidFill>
                <a:prstClr val="white"/>
              </a:solidFill>
            </a:endParaRPr>
          </a:p>
        </p:txBody>
      </p:sp>
    </p:spTree>
    <p:extLst>
      <p:ext uri="{BB962C8B-B14F-4D97-AF65-F5344CB8AC3E}">
        <p14:creationId xmlns:p14="http://schemas.microsoft.com/office/powerpoint/2010/main" val="244679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31</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Homes</a:t>
            </a:r>
            <a:endParaRPr lang="en-US" dirty="0">
              <a:solidFill>
                <a:prstClr val="white"/>
              </a:solidFill>
            </a:endParaRP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prstClr val="white"/>
                </a:solidFill>
              </a:rPr>
              <a:t>Jobs</a:t>
            </a:r>
            <a:endParaRPr lang="en-US" dirty="0">
              <a:solidFill>
                <a:prstClr val="white"/>
              </a:solidFill>
            </a:endParaRP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a:t>
            </a:r>
            <a:r>
              <a:rPr lang="en-US" sz="1600" dirty="0" smtClean="0">
                <a:solidFill>
                  <a:prstClr val="white"/>
                </a:solidFill>
              </a:rPr>
              <a:t>000 Trips</a:t>
            </a:r>
            <a:endParaRPr lang="en-US" sz="1600" dirty="0">
              <a:solidFill>
                <a:prstClr val="white"/>
              </a:solidFill>
            </a:endParaRP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Freeway (65 mph)     : Capacity 2000</a:t>
            </a:r>
            <a:endParaRPr lang="en-US" sz="1600" dirty="0">
              <a:solidFill>
                <a:prstClr val="white"/>
              </a:solidFill>
            </a:endParaRP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smtClean="0">
                <a:solidFill>
                  <a:prstClr val="white"/>
                </a:solidFill>
              </a:rPr>
              <a:t>Arterial (45 mph)     : Capacity 1000</a:t>
            </a:r>
            <a:endParaRPr lang="en-US" sz="1600" dirty="0">
              <a:solidFill>
                <a:prstClr val="white"/>
              </a:solidFill>
            </a:endParaRP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prstClr val="white"/>
                </a:solidFill>
              </a:rPr>
              <a:t>2000 Trips</a:t>
            </a:r>
            <a:endParaRPr lang="en-US" sz="1600" dirty="0">
              <a:solidFill>
                <a:prstClr val="white"/>
              </a:solidFill>
            </a:endParaRPr>
          </a:p>
        </p:txBody>
      </p:sp>
      <p:sp>
        <p:nvSpPr>
          <p:cNvPr id="16" name="Right Arrow 15"/>
          <p:cNvSpPr/>
          <p:nvPr/>
        </p:nvSpPr>
        <p:spPr>
          <a:xfrm>
            <a:off x="5032565" y="5148895"/>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smtClean="0">
                <a:solidFill>
                  <a:prstClr val="white"/>
                </a:solidFill>
              </a:rPr>
              <a:t>1000 Trips</a:t>
            </a:r>
            <a:endParaRPr lang="en-US" sz="1600" dirty="0">
              <a:solidFill>
                <a:prstClr val="white"/>
              </a:solidFill>
            </a:endParaRPr>
          </a:p>
        </p:txBody>
      </p:sp>
    </p:spTree>
    <p:extLst>
      <p:ext uri="{BB962C8B-B14F-4D97-AF65-F5344CB8AC3E}">
        <p14:creationId xmlns:p14="http://schemas.microsoft.com/office/powerpoint/2010/main" val="244679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32</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Outputs</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430220" y="1561859"/>
            <a:ext cx="8614252" cy="484052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buFont typeface="Wingdings" pitchFamily="2" charset="2"/>
              <a:buChar char="q"/>
            </a:pPr>
            <a:r>
              <a:rPr lang="en-US" sz="3200" dirty="0" smtClean="0">
                <a:solidFill>
                  <a:prstClr val="black"/>
                </a:solidFill>
              </a:rPr>
              <a:t>Volumes</a:t>
            </a:r>
          </a:p>
          <a:p>
            <a:pPr defTabSz="457200">
              <a:buClr>
                <a:srgbClr val="FF0000"/>
              </a:buClr>
              <a:buFont typeface="Wingdings" pitchFamily="2" charset="2"/>
              <a:buChar char="q"/>
            </a:pPr>
            <a:endParaRPr lang="en-US" sz="3200" dirty="0" smtClean="0">
              <a:solidFill>
                <a:prstClr val="black"/>
              </a:solidFill>
            </a:endParaRPr>
          </a:p>
          <a:p>
            <a:pPr defTabSz="457200">
              <a:buClr>
                <a:srgbClr val="FF0000"/>
              </a:buClr>
              <a:buFont typeface="Wingdings" pitchFamily="2" charset="2"/>
              <a:buChar char="q"/>
            </a:pPr>
            <a:r>
              <a:rPr lang="en-US" sz="3200" dirty="0" smtClean="0">
                <a:solidFill>
                  <a:prstClr val="black"/>
                </a:solidFill>
              </a:rPr>
              <a:t>Congested Speed</a:t>
            </a:r>
          </a:p>
          <a:p>
            <a:pPr defTabSz="457200">
              <a:buClr>
                <a:srgbClr val="FF0000"/>
              </a:buClr>
              <a:buFont typeface="Wingdings" pitchFamily="2" charset="2"/>
              <a:buChar char="q"/>
            </a:pPr>
            <a:endParaRPr lang="en-US" sz="3200" dirty="0" smtClean="0">
              <a:solidFill>
                <a:prstClr val="black"/>
              </a:solidFill>
            </a:endParaRPr>
          </a:p>
          <a:p>
            <a:pPr defTabSz="457200">
              <a:buClr>
                <a:srgbClr val="FF0000"/>
              </a:buClr>
              <a:buFont typeface="Wingdings" pitchFamily="2" charset="2"/>
              <a:buChar char="q"/>
            </a:pPr>
            <a:r>
              <a:rPr lang="en-US" sz="3200" dirty="0" smtClean="0">
                <a:solidFill>
                  <a:prstClr val="black"/>
                </a:solidFill>
              </a:rPr>
              <a:t>Volume-capacity ratio</a:t>
            </a:r>
          </a:p>
          <a:p>
            <a:pPr defTabSz="457200">
              <a:buClr>
                <a:srgbClr val="FF0000"/>
              </a:buClr>
              <a:buFont typeface="Wingdings" pitchFamily="2" charset="2"/>
              <a:buChar char="q"/>
            </a:pPr>
            <a:endParaRPr lang="en-US" sz="3200" dirty="0" smtClean="0">
              <a:solidFill>
                <a:prstClr val="black"/>
              </a:solidFill>
            </a:endParaRPr>
          </a:p>
          <a:p>
            <a:pPr defTabSz="457200">
              <a:buClr>
                <a:srgbClr val="FF0000"/>
              </a:buClr>
              <a:buFont typeface="Wingdings" pitchFamily="2" charset="2"/>
              <a:buChar char="q"/>
            </a:pPr>
            <a:r>
              <a:rPr lang="en-US" sz="3200" dirty="0" smtClean="0">
                <a:solidFill>
                  <a:prstClr val="black"/>
                </a:solidFill>
              </a:rPr>
              <a:t>Travel times</a:t>
            </a:r>
          </a:p>
          <a:p>
            <a:pPr marL="742950" lvl="1" indent="-285750" defTabSz="457200">
              <a:buClr>
                <a:srgbClr val="FF0000"/>
              </a:buClr>
              <a:buFont typeface="Wingdings"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1970710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33</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Evaluating Outputs</a:t>
            </a:r>
            <a:endParaRPr lang="en-US" b="1" dirty="0">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014413" y="3411834"/>
            <a:ext cx="9944100" cy="0"/>
          </a:xfrm>
          <a:prstGeom prst="line">
            <a:avLst/>
          </a:prstGeom>
          <a:ln w="698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Line Callout 1 (Border and Accent Bar) 6"/>
          <p:cNvSpPr/>
          <p:nvPr/>
        </p:nvSpPr>
        <p:spPr>
          <a:xfrm>
            <a:off x="2915629" y="4247812"/>
            <a:ext cx="2088897" cy="1156316"/>
          </a:xfrm>
          <a:prstGeom prst="accentBorderCallout1">
            <a:avLst>
              <a:gd name="adj1" fmla="val 18750"/>
              <a:gd name="adj2" fmla="val -8333"/>
              <a:gd name="adj3" fmla="val -71187"/>
              <a:gd name="adj4" fmla="val -288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sz="1200" dirty="0" smtClean="0">
              <a:solidFill>
                <a:prstClr val="white"/>
              </a:solidFill>
              <a:latin typeface="Arial" panose="020B0604020202020204" pitchFamily="34" charset="0"/>
              <a:cs typeface="Arial" panose="020B0604020202020204" pitchFamily="34" charset="0"/>
            </a:endParaRPr>
          </a:p>
          <a:p>
            <a:pPr algn="ctr" defTabSz="457200"/>
            <a:r>
              <a:rPr lang="en-US" sz="1200" b="1" u="sng" dirty="0" smtClean="0">
                <a:solidFill>
                  <a:prstClr val="white"/>
                </a:solidFill>
                <a:latin typeface="Arial" panose="020B0604020202020204" pitchFamily="34" charset="0"/>
                <a:cs typeface="Arial" panose="020B0604020202020204" pitchFamily="34" charset="0"/>
              </a:rPr>
              <a:t>Roadway Characteristics</a:t>
            </a:r>
          </a:p>
          <a:p>
            <a:pPr algn="ctr" defTabSz="457200"/>
            <a:r>
              <a:rPr lang="en-US" sz="1200" dirty="0" smtClean="0">
                <a:solidFill>
                  <a:prstClr val="white"/>
                </a:solidFill>
                <a:latin typeface="Arial" panose="020B0604020202020204" pitchFamily="34" charset="0"/>
                <a:cs typeface="Arial" panose="020B0604020202020204" pitchFamily="34" charset="0"/>
              </a:rPr>
              <a:t>Major Principal Arterial</a:t>
            </a:r>
          </a:p>
          <a:p>
            <a:pPr algn="ctr" defTabSz="457200"/>
            <a:r>
              <a:rPr lang="en-US" sz="1200" dirty="0" smtClean="0">
                <a:solidFill>
                  <a:prstClr val="white"/>
                </a:solidFill>
                <a:latin typeface="Arial" panose="020B0604020202020204" pitchFamily="34" charset="0"/>
                <a:cs typeface="Arial" panose="020B0604020202020204" pitchFamily="34" charset="0"/>
              </a:rPr>
              <a:t>Capacity: 12, 000</a:t>
            </a:r>
          </a:p>
          <a:p>
            <a:pPr algn="ctr" defTabSz="457200"/>
            <a:r>
              <a:rPr lang="en-US" sz="1200" dirty="0" smtClean="0">
                <a:solidFill>
                  <a:prstClr val="white"/>
                </a:solidFill>
                <a:latin typeface="Arial" panose="020B0604020202020204" pitchFamily="34" charset="0"/>
                <a:cs typeface="Arial" panose="020B0604020202020204" pitchFamily="34" charset="0"/>
              </a:rPr>
              <a:t>Speed: 50 mph</a:t>
            </a:r>
          </a:p>
          <a:p>
            <a:pPr algn="ctr" defTabSz="457200"/>
            <a:endParaRPr lang="en-US" sz="1200" dirty="0" smtClean="0">
              <a:solidFill>
                <a:prstClr val="white"/>
              </a:solidFill>
              <a:latin typeface="Arial" panose="020B0604020202020204" pitchFamily="34" charset="0"/>
              <a:cs typeface="Arial" panose="020B0604020202020204" pitchFamily="34" charset="0"/>
            </a:endParaRPr>
          </a:p>
          <a:p>
            <a:pPr algn="ctr" defTabSz="457200"/>
            <a:endParaRPr lang="en-US" sz="12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3641991" y="2843213"/>
            <a:ext cx="3373171" cy="3933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2400" dirty="0" smtClean="0">
                <a:solidFill>
                  <a:prstClr val="black"/>
                </a:solidFill>
              </a:rPr>
              <a:t>John Doe Boulevard</a:t>
            </a:r>
            <a:endParaRPr lang="en-US" sz="2400" dirty="0">
              <a:solidFill>
                <a:prstClr val="black"/>
              </a:solidFill>
            </a:endParaRPr>
          </a:p>
        </p:txBody>
      </p:sp>
      <p:sp>
        <p:nvSpPr>
          <p:cNvPr id="9" name="Line Callout 1 (Border and Accent Bar) 8"/>
          <p:cNvSpPr/>
          <p:nvPr/>
        </p:nvSpPr>
        <p:spPr>
          <a:xfrm>
            <a:off x="9092592" y="1502579"/>
            <a:ext cx="2339987" cy="983239"/>
          </a:xfrm>
          <a:prstGeom prst="accentBorderCallout1">
            <a:avLst>
              <a:gd name="adj1" fmla="val 18750"/>
              <a:gd name="adj2" fmla="val -8333"/>
              <a:gd name="adj3" fmla="val 174368"/>
              <a:gd name="adj4" fmla="val -47419"/>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sz="1200" dirty="0">
              <a:solidFill>
                <a:srgbClr val="FF0000"/>
              </a:solidFill>
              <a:latin typeface="Arial" panose="020B0604020202020204" pitchFamily="34" charset="0"/>
              <a:cs typeface="Arial" panose="020B0604020202020204" pitchFamily="34" charset="0"/>
            </a:endParaRPr>
          </a:p>
          <a:p>
            <a:pPr algn="ctr" defTabSz="457200"/>
            <a:endParaRPr lang="en-US" sz="1200" b="1" u="sng" dirty="0" smtClean="0">
              <a:solidFill>
                <a:srgbClr val="FF0000"/>
              </a:solidFill>
              <a:latin typeface="Arial" panose="020B0604020202020204" pitchFamily="34" charset="0"/>
              <a:cs typeface="Arial" panose="020B0604020202020204" pitchFamily="34" charset="0"/>
            </a:endParaRPr>
          </a:p>
          <a:p>
            <a:pPr algn="ctr" defTabSz="457200"/>
            <a:r>
              <a:rPr lang="en-US" sz="1200" b="1" u="sng" dirty="0" smtClean="0">
                <a:solidFill>
                  <a:srgbClr val="FF0000"/>
                </a:solidFill>
                <a:latin typeface="Arial" panose="020B0604020202020204" pitchFamily="34" charset="0"/>
                <a:cs typeface="Arial" panose="020B0604020202020204" pitchFamily="34" charset="0"/>
              </a:rPr>
              <a:t>Operational Conditions </a:t>
            </a:r>
            <a:r>
              <a:rPr lang="en-US" sz="1200" b="1" u="sng" dirty="0" smtClean="0">
                <a:solidFill>
                  <a:srgbClr val="FF0000"/>
                </a:solidFill>
                <a:latin typeface="Arial" panose="020B0604020202020204" pitchFamily="34" charset="0"/>
                <a:cs typeface="Arial" panose="020B0604020202020204" pitchFamily="34" charset="0"/>
              </a:rPr>
              <a:t>2045 </a:t>
            </a:r>
            <a:r>
              <a:rPr lang="en-US" sz="1200" b="1" u="sng" dirty="0" smtClean="0">
                <a:solidFill>
                  <a:srgbClr val="FF0000"/>
                </a:solidFill>
                <a:latin typeface="Arial" panose="020B0604020202020204" pitchFamily="34" charset="0"/>
                <a:cs typeface="Arial" panose="020B0604020202020204" pitchFamily="34" charset="0"/>
              </a:rPr>
              <a:t>(Model)</a:t>
            </a:r>
            <a:endParaRPr lang="en-US" sz="1200" b="1" u="sng" dirty="0">
              <a:solidFill>
                <a:srgbClr val="FF0000"/>
              </a:solidFill>
              <a:latin typeface="Arial" panose="020B0604020202020204" pitchFamily="34" charset="0"/>
              <a:cs typeface="Arial" panose="020B0604020202020204" pitchFamily="34" charset="0"/>
            </a:endParaRPr>
          </a:p>
          <a:p>
            <a:pPr algn="ctr" defTabSz="457200"/>
            <a:r>
              <a:rPr lang="en-US" sz="1200" dirty="0" smtClean="0">
                <a:solidFill>
                  <a:srgbClr val="FF0000"/>
                </a:solidFill>
                <a:latin typeface="Arial" panose="020B0604020202020204" pitchFamily="34" charset="0"/>
                <a:cs typeface="Arial" panose="020B0604020202020204" pitchFamily="34" charset="0"/>
              </a:rPr>
              <a:t>Volume: 15, 000</a:t>
            </a:r>
          </a:p>
          <a:p>
            <a:pPr algn="ctr" defTabSz="457200"/>
            <a:r>
              <a:rPr lang="en-US" sz="1200" dirty="0">
                <a:solidFill>
                  <a:srgbClr val="FF0000"/>
                </a:solidFill>
                <a:latin typeface="Arial" panose="020B0604020202020204" pitchFamily="34" charset="0"/>
                <a:cs typeface="Arial" panose="020B0604020202020204" pitchFamily="34" charset="0"/>
              </a:rPr>
              <a:t>Volume/Capacity Ratio: </a:t>
            </a:r>
            <a:r>
              <a:rPr lang="en-US" sz="1200" dirty="0" smtClean="0">
                <a:solidFill>
                  <a:srgbClr val="FF0000"/>
                </a:solidFill>
                <a:latin typeface="Arial" panose="020B0604020202020204" pitchFamily="34" charset="0"/>
                <a:cs typeface="Arial" panose="020B0604020202020204" pitchFamily="34" charset="0"/>
              </a:rPr>
              <a:t>1.25</a:t>
            </a:r>
          </a:p>
          <a:p>
            <a:pPr algn="ctr" defTabSz="457200"/>
            <a:r>
              <a:rPr lang="en-US" sz="1200" dirty="0" smtClean="0">
                <a:solidFill>
                  <a:srgbClr val="FF0000"/>
                </a:solidFill>
                <a:latin typeface="Arial" panose="020B0604020202020204" pitchFamily="34" charset="0"/>
                <a:cs typeface="Arial" panose="020B0604020202020204" pitchFamily="34" charset="0"/>
              </a:rPr>
              <a:t>Congested Speed</a:t>
            </a:r>
            <a:r>
              <a:rPr lang="en-US" sz="1200" dirty="0">
                <a:solidFill>
                  <a:srgbClr val="FF0000"/>
                </a:solidFill>
                <a:latin typeface="Arial" panose="020B0604020202020204" pitchFamily="34" charset="0"/>
                <a:cs typeface="Arial" panose="020B0604020202020204" pitchFamily="34" charset="0"/>
              </a:rPr>
              <a:t>: </a:t>
            </a:r>
            <a:r>
              <a:rPr lang="en-US" sz="1200" dirty="0" smtClean="0">
                <a:solidFill>
                  <a:srgbClr val="FF0000"/>
                </a:solidFill>
                <a:latin typeface="Arial" panose="020B0604020202020204" pitchFamily="34" charset="0"/>
                <a:cs typeface="Arial" panose="020B0604020202020204" pitchFamily="34" charset="0"/>
              </a:rPr>
              <a:t>25 </a:t>
            </a:r>
            <a:r>
              <a:rPr lang="en-US" sz="1200" dirty="0">
                <a:solidFill>
                  <a:srgbClr val="FF0000"/>
                </a:solidFill>
                <a:latin typeface="Arial" panose="020B0604020202020204" pitchFamily="34" charset="0"/>
                <a:cs typeface="Arial" panose="020B0604020202020204" pitchFamily="34" charset="0"/>
              </a:rPr>
              <a:t>mph</a:t>
            </a:r>
          </a:p>
          <a:p>
            <a:pPr algn="ctr" defTabSz="457200"/>
            <a:endParaRPr lang="en-US" sz="1200" dirty="0">
              <a:solidFill>
                <a:srgbClr val="FF0000"/>
              </a:solidFill>
              <a:latin typeface="Arial" panose="020B0604020202020204" pitchFamily="34" charset="0"/>
              <a:cs typeface="Arial" panose="020B0604020202020204" pitchFamily="34" charset="0"/>
            </a:endParaRPr>
          </a:p>
          <a:p>
            <a:pPr algn="ctr" defTabSz="457200"/>
            <a:endParaRPr lang="en-US" sz="1200" dirty="0">
              <a:solidFill>
                <a:srgbClr val="FF0000"/>
              </a:solidFill>
              <a:latin typeface="Arial" panose="020B0604020202020204" pitchFamily="34" charset="0"/>
              <a:cs typeface="Arial" panose="020B0604020202020204" pitchFamily="34" charset="0"/>
            </a:endParaRPr>
          </a:p>
        </p:txBody>
      </p:sp>
      <p:sp>
        <p:nvSpPr>
          <p:cNvPr id="10" name="Line Callout 1 (Border and Accent Bar) 9"/>
          <p:cNvSpPr/>
          <p:nvPr/>
        </p:nvSpPr>
        <p:spPr>
          <a:xfrm>
            <a:off x="8952295" y="4818170"/>
            <a:ext cx="2480284" cy="933789"/>
          </a:xfrm>
          <a:prstGeom prst="accentBorderCallout1">
            <a:avLst>
              <a:gd name="adj1" fmla="val 18750"/>
              <a:gd name="adj2" fmla="val -8333"/>
              <a:gd name="adj3" fmla="val -113530"/>
              <a:gd name="adj4" fmla="val -41593"/>
            </a:avLst>
          </a:prstGeom>
          <a:solidFill>
            <a:schemeClr val="bg1"/>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sz="1200" dirty="0">
              <a:solidFill>
                <a:prstClr val="black"/>
              </a:solidFill>
              <a:latin typeface="Arial" panose="020B0604020202020204" pitchFamily="34" charset="0"/>
              <a:cs typeface="Arial" panose="020B0604020202020204" pitchFamily="34" charset="0"/>
            </a:endParaRPr>
          </a:p>
          <a:p>
            <a:pPr algn="ctr" defTabSz="457200"/>
            <a:endParaRPr lang="en-US" sz="1200" b="1" u="sng" dirty="0" smtClean="0">
              <a:solidFill>
                <a:prstClr val="black"/>
              </a:solidFill>
              <a:latin typeface="Arial" panose="020B0604020202020204" pitchFamily="34" charset="0"/>
              <a:cs typeface="Arial" panose="020B0604020202020204" pitchFamily="34" charset="0"/>
            </a:endParaRPr>
          </a:p>
          <a:p>
            <a:pPr algn="ctr" defTabSz="457200"/>
            <a:r>
              <a:rPr lang="en-US" sz="1200" b="1" u="sng" dirty="0" smtClean="0">
                <a:solidFill>
                  <a:prstClr val="black"/>
                </a:solidFill>
                <a:latin typeface="Arial" panose="020B0604020202020204" pitchFamily="34" charset="0"/>
                <a:cs typeface="Arial" panose="020B0604020202020204" pitchFamily="34" charset="0"/>
              </a:rPr>
              <a:t>Operational Conditions </a:t>
            </a:r>
            <a:r>
              <a:rPr lang="en-US" sz="1200" b="1" u="sng" dirty="0" smtClean="0">
                <a:solidFill>
                  <a:prstClr val="black"/>
                </a:solidFill>
                <a:latin typeface="Arial" panose="020B0604020202020204" pitchFamily="34" charset="0"/>
                <a:cs typeface="Arial" panose="020B0604020202020204" pitchFamily="34" charset="0"/>
              </a:rPr>
              <a:t>2017</a:t>
            </a:r>
            <a:endParaRPr lang="en-US" sz="1200" b="1" u="sng" dirty="0">
              <a:solidFill>
                <a:prstClr val="black"/>
              </a:solidFill>
              <a:latin typeface="Arial" panose="020B0604020202020204" pitchFamily="34" charset="0"/>
              <a:cs typeface="Arial" panose="020B0604020202020204" pitchFamily="34" charset="0"/>
            </a:endParaRPr>
          </a:p>
          <a:p>
            <a:pPr algn="ctr" defTabSz="457200"/>
            <a:r>
              <a:rPr lang="en-US" sz="1200" dirty="0" smtClean="0">
                <a:solidFill>
                  <a:prstClr val="black"/>
                </a:solidFill>
                <a:latin typeface="Arial" panose="020B0604020202020204" pitchFamily="34" charset="0"/>
                <a:cs typeface="Arial" panose="020B0604020202020204" pitchFamily="34" charset="0"/>
              </a:rPr>
              <a:t>Volume: 11, 000</a:t>
            </a:r>
          </a:p>
          <a:p>
            <a:pPr algn="ctr" defTabSz="457200"/>
            <a:r>
              <a:rPr lang="en-US" sz="1200" dirty="0" smtClean="0">
                <a:solidFill>
                  <a:prstClr val="black"/>
                </a:solidFill>
                <a:latin typeface="Arial" panose="020B0604020202020204" pitchFamily="34" charset="0"/>
                <a:cs typeface="Arial" panose="020B0604020202020204" pitchFamily="34" charset="0"/>
              </a:rPr>
              <a:t>Volume/Capacity Ratio: 0.85</a:t>
            </a:r>
            <a:endParaRPr lang="en-US" sz="1200" dirty="0">
              <a:solidFill>
                <a:prstClr val="black"/>
              </a:solidFill>
              <a:latin typeface="Arial" panose="020B0604020202020204" pitchFamily="34" charset="0"/>
              <a:cs typeface="Arial" panose="020B0604020202020204" pitchFamily="34" charset="0"/>
            </a:endParaRPr>
          </a:p>
          <a:p>
            <a:pPr algn="ctr" defTabSz="457200"/>
            <a:r>
              <a:rPr lang="en-US" sz="1200" dirty="0" smtClean="0">
                <a:solidFill>
                  <a:prstClr val="black"/>
                </a:solidFill>
                <a:latin typeface="Arial" panose="020B0604020202020204" pitchFamily="34" charset="0"/>
                <a:cs typeface="Arial" panose="020B0604020202020204" pitchFamily="34" charset="0"/>
              </a:rPr>
              <a:t>Congested Speed</a:t>
            </a:r>
            <a:r>
              <a:rPr lang="en-US" sz="1200" dirty="0">
                <a:solidFill>
                  <a:prstClr val="black"/>
                </a:solidFill>
                <a:latin typeface="Arial" panose="020B0604020202020204" pitchFamily="34" charset="0"/>
                <a:cs typeface="Arial" panose="020B0604020202020204" pitchFamily="34" charset="0"/>
              </a:rPr>
              <a:t>: 3</a:t>
            </a:r>
            <a:r>
              <a:rPr lang="en-US" sz="1200" dirty="0" smtClean="0">
                <a:solidFill>
                  <a:prstClr val="black"/>
                </a:solidFill>
                <a:latin typeface="Arial" panose="020B0604020202020204" pitchFamily="34" charset="0"/>
                <a:cs typeface="Arial" panose="020B0604020202020204" pitchFamily="34" charset="0"/>
              </a:rPr>
              <a:t>5 </a:t>
            </a:r>
            <a:r>
              <a:rPr lang="en-US" sz="1200" dirty="0">
                <a:solidFill>
                  <a:prstClr val="black"/>
                </a:solidFill>
                <a:latin typeface="Arial" panose="020B0604020202020204" pitchFamily="34" charset="0"/>
                <a:cs typeface="Arial" panose="020B0604020202020204" pitchFamily="34" charset="0"/>
              </a:rPr>
              <a:t>mph</a:t>
            </a:r>
          </a:p>
          <a:p>
            <a:pPr algn="ctr" defTabSz="457200"/>
            <a:endParaRPr lang="en-US" sz="1200" dirty="0">
              <a:solidFill>
                <a:prstClr val="black"/>
              </a:solidFill>
              <a:latin typeface="Arial" panose="020B0604020202020204" pitchFamily="34" charset="0"/>
              <a:cs typeface="Arial" panose="020B0604020202020204" pitchFamily="34" charset="0"/>
            </a:endParaRPr>
          </a:p>
          <a:p>
            <a:pPr algn="ctr" defTabSz="457200"/>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4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34</a:t>
            </a:fld>
            <a:endParaRPr lang="en-US" altLang="en-US"/>
          </a:p>
        </p:txBody>
      </p:sp>
      <p:sp>
        <p:nvSpPr>
          <p:cNvPr id="7" name="Text Placeholder 2"/>
          <p:cNvSpPr txBox="1">
            <a:spLocks/>
          </p:cNvSpPr>
          <p:nvPr/>
        </p:nvSpPr>
        <p:spPr>
          <a:xfrm>
            <a:off x="1785938" y="177975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lumMod val="75000"/>
                  <a:lumOff val="25000"/>
                </a:prstClr>
              </a:solidFill>
            </a:endParaRPr>
          </a:p>
        </p:txBody>
      </p:sp>
      <p:sp>
        <p:nvSpPr>
          <p:cNvPr id="12" name="Rectangle 11"/>
          <p:cNvSpPr/>
          <p:nvPr/>
        </p:nvSpPr>
        <p:spPr>
          <a:xfrm>
            <a:off x="0" y="-7144"/>
            <a:ext cx="11887200" cy="6865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2"/>
          <p:cNvPicPr>
            <a:picLocks noChangeAspect="1" noChangeArrowheads="1"/>
          </p:cNvPicPr>
          <p:nvPr/>
        </p:nvPicPr>
        <p:blipFill>
          <a:blip r:embed="rId2" cstate="print"/>
          <a:srcRect/>
          <a:stretch>
            <a:fillRect/>
          </a:stretch>
        </p:blipFill>
        <p:spPr bwMode="auto">
          <a:xfrm>
            <a:off x="2076451" y="-7144"/>
            <a:ext cx="9144000" cy="6858000"/>
          </a:xfrm>
          <a:prstGeom prst="rect">
            <a:avLst/>
          </a:prstGeom>
          <a:noFill/>
          <a:ln w="9525">
            <a:noFill/>
            <a:miter lim="800000"/>
            <a:headEnd/>
            <a:tailEnd/>
          </a:ln>
          <a:effectLst/>
        </p:spPr>
      </p:pic>
      <p:sp>
        <p:nvSpPr>
          <p:cNvPr id="15" name="Rectangle 14"/>
          <p:cNvSpPr/>
          <p:nvPr/>
        </p:nvSpPr>
        <p:spPr>
          <a:xfrm>
            <a:off x="1371600" y="6053418"/>
            <a:ext cx="9144000" cy="83099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defTabSz="457200"/>
            <a:r>
              <a:rPr lang="en-US" sz="2400" b="1" dirty="0" smtClean="0">
                <a:ln w="50800"/>
                <a:solidFill>
                  <a:srgbClr val="FF0000"/>
                </a:solidFill>
              </a:rPr>
              <a:t>Disclaimer:</a:t>
            </a:r>
            <a:r>
              <a:rPr lang="en-US" sz="2400" b="1" dirty="0" smtClean="0">
                <a:ln w="50800"/>
                <a:solidFill>
                  <a:prstClr val="white">
                    <a:shade val="50000"/>
                  </a:prstClr>
                </a:solidFill>
              </a:rPr>
              <a:t> Resemblance of any events  in this caricature to actual  incidents  is obvious!</a:t>
            </a:r>
            <a:endParaRPr lang="en-US" sz="2400" b="1" dirty="0">
              <a:ln w="50800"/>
              <a:solidFill>
                <a:prstClr val="white">
                  <a:shade val="50000"/>
                </a:prstClr>
              </a:solidFill>
            </a:endParaRPr>
          </a:p>
        </p:txBody>
      </p:sp>
    </p:spTree>
    <p:extLst>
      <p:ext uri="{BB962C8B-B14F-4D97-AF65-F5344CB8AC3E}">
        <p14:creationId xmlns:p14="http://schemas.microsoft.com/office/powerpoint/2010/main" val="948395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35</a:t>
            </a:fld>
            <a:endParaRPr lang="en-US" altLang="en-US"/>
          </a:p>
        </p:txBody>
      </p:sp>
      <p:sp>
        <p:nvSpPr>
          <p:cNvPr id="4" name="Title 2"/>
          <p:cNvSpPr txBox="1">
            <a:spLocks/>
          </p:cNvSpPr>
          <p:nvPr/>
        </p:nvSpPr>
        <p:spPr>
          <a:xfrm>
            <a:off x="757239" y="312747"/>
            <a:ext cx="9901236"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solidFill>
                  <a:prstClr val="black">
                    <a:lumMod val="75000"/>
                    <a:lumOff val="25000"/>
                  </a:prstClr>
                </a:solidFill>
                <a:latin typeface="Tw Cen MT" panose="020B0602020104020603" pitchFamily="34" charset="0"/>
              </a:rPr>
              <a:t>Travel Demand Modeling-ASSUMPTIONS</a:t>
            </a:r>
            <a:endParaRPr lang="en-US" b="1" dirty="0">
              <a:solidFill>
                <a:prstClr val="black">
                  <a:lumMod val="75000"/>
                  <a:lumOff val="25000"/>
                </a:prstClr>
              </a:solidFill>
              <a:latin typeface="Tw Cen MT" panose="020B0602020104020603" pitchFamily="34" charset="0"/>
            </a:endParaRP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10055" y="1193800"/>
            <a:ext cx="10142538" cy="484052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buFont typeface="Wingdings" pitchFamily="2" charset="2"/>
              <a:buChar char="q"/>
            </a:pPr>
            <a:r>
              <a:rPr lang="en-US" sz="3200" dirty="0" smtClean="0">
                <a:solidFill>
                  <a:prstClr val="black"/>
                </a:solidFill>
                <a:latin typeface="Tw Cen MT" panose="020B0602020104020603" pitchFamily="34" charset="0"/>
              </a:rPr>
              <a:t>Demographics- Can be forecasted correctly?</a:t>
            </a:r>
          </a:p>
          <a:p>
            <a:pPr defTabSz="457200">
              <a:buClr>
                <a:srgbClr val="FF0000"/>
              </a:buClr>
              <a:buFont typeface="Wingdings" pitchFamily="2" charset="2"/>
              <a:buChar char="q"/>
            </a:pPr>
            <a:endParaRPr lang="en-US" sz="3200" dirty="0" smtClean="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smtClean="0">
                <a:solidFill>
                  <a:prstClr val="black"/>
                </a:solidFill>
                <a:latin typeface="Tw Cen MT" panose="020B0602020104020603" pitchFamily="34" charset="0"/>
              </a:rPr>
              <a:t>External Factors- They don’t affect us?</a:t>
            </a:r>
          </a:p>
          <a:p>
            <a:pPr defTabSz="457200">
              <a:buClr>
                <a:srgbClr val="FF0000"/>
              </a:buClr>
              <a:buFont typeface="Wingdings" pitchFamily="2" charset="2"/>
              <a:buChar char="q"/>
            </a:pPr>
            <a:endParaRPr lang="en-US" sz="3200" dirty="0" smtClean="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smtClean="0">
                <a:solidFill>
                  <a:prstClr val="black"/>
                </a:solidFill>
                <a:latin typeface="Tw Cen MT" panose="020B0602020104020603" pitchFamily="34" charset="0"/>
              </a:rPr>
              <a:t>Future Conditions: Can be predicted?</a:t>
            </a:r>
          </a:p>
          <a:p>
            <a:pPr defTabSz="457200">
              <a:buClr>
                <a:srgbClr val="FF0000"/>
              </a:buClr>
              <a:buFont typeface="Wingdings" pitchFamily="2" charset="2"/>
              <a:buChar char="q"/>
            </a:pPr>
            <a:endParaRPr lang="en-US" sz="3200" dirty="0" smtClean="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smtClean="0">
                <a:solidFill>
                  <a:prstClr val="black"/>
                </a:solidFill>
                <a:latin typeface="Tw Cen MT" panose="020B0602020104020603" pitchFamily="34" charset="0"/>
              </a:rPr>
              <a:t>Human Beings-</a:t>
            </a:r>
            <a:r>
              <a:rPr lang="en-US" sz="3200" b="1" u="sng" dirty="0" smtClean="0">
                <a:solidFill>
                  <a:prstClr val="black"/>
                </a:solidFill>
                <a:latin typeface="Tw Cen MT" panose="020B0602020104020603" pitchFamily="34" charset="0"/>
              </a:rPr>
              <a:t>We behave rationally?</a:t>
            </a:r>
          </a:p>
          <a:p>
            <a:pPr marL="742950" lvl="1" indent="-285750" defTabSz="457200">
              <a:buClr>
                <a:srgbClr val="FF0000"/>
              </a:buClr>
              <a:buFont typeface="Wingdings"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677915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36</a:t>
            </a:fld>
            <a:endParaRPr lang="en-US" altLang="en-US"/>
          </a:p>
        </p:txBody>
      </p:sp>
      <p:sp>
        <p:nvSpPr>
          <p:cNvPr id="4" name="Title 2"/>
          <p:cNvSpPr txBox="1">
            <a:spLocks/>
          </p:cNvSpPr>
          <p:nvPr/>
        </p:nvSpPr>
        <p:spPr>
          <a:xfrm>
            <a:off x="514350" y="312747"/>
            <a:ext cx="1077849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4000" dirty="0">
                <a:latin typeface="Tw Cen MT" panose="020B0602020104020603" pitchFamily="34" charset="0"/>
              </a:rPr>
              <a:t>How can </a:t>
            </a:r>
            <a:r>
              <a:rPr lang="en-US" sz="4000" dirty="0" smtClean="0">
                <a:latin typeface="Tw Cen MT" panose="020B0602020104020603" pitchFamily="34" charset="0"/>
              </a:rPr>
              <a:t>local planners </a:t>
            </a:r>
            <a:r>
              <a:rPr lang="en-US" sz="4000" dirty="0">
                <a:latin typeface="Tw Cen MT" panose="020B0602020104020603" pitchFamily="34" charset="0"/>
              </a:rPr>
              <a:t>assist with the development of a Travel Demand Model (TDM</a:t>
            </a:r>
            <a:r>
              <a:rPr lang="en-US" sz="4000" dirty="0" smtClean="0">
                <a:latin typeface="Tw Cen MT" panose="020B0602020104020603" pitchFamily="34" charset="0"/>
              </a:rPr>
              <a:t>)?</a:t>
            </a:r>
            <a:endParaRPr lang="en-US" sz="4000" b="1" dirty="0">
              <a:latin typeface="Tw Cen MT" panose="020B0602020104020603" pitchFamily="34" charset="0"/>
            </a:endParaRPr>
          </a:p>
        </p:txBody>
      </p:sp>
      <p:cxnSp>
        <p:nvCxnSpPr>
          <p:cNvPr id="5" name="Straight Connector 4"/>
          <p:cNvCxnSpPr/>
          <p:nvPr/>
        </p:nvCxnSpPr>
        <p:spPr>
          <a:xfrm>
            <a:off x="310055" y="169629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10055" y="1702648"/>
            <a:ext cx="10982786" cy="5262979"/>
          </a:xfrm>
          <a:prstGeom prst="rect">
            <a:avLst/>
          </a:prstGeom>
        </p:spPr>
        <p:txBody>
          <a:bodyPr wrap="square">
            <a:spAutoFit/>
          </a:bodyPr>
          <a:lstStyle/>
          <a:p>
            <a:pPr marL="342900" lvl="0" indent="-342900">
              <a:buClr>
                <a:srgbClr val="FF0000"/>
              </a:buClr>
              <a:buFont typeface="Wingdings" panose="05000000000000000000" pitchFamily="2" charset="2"/>
              <a:buChar char="ü"/>
            </a:pPr>
            <a:r>
              <a:rPr lang="en-US" sz="2800" dirty="0" smtClean="0">
                <a:latin typeface="Tw Cen MT" panose="020B0602020104020603" pitchFamily="34" charset="0"/>
              </a:rPr>
              <a:t>Input </a:t>
            </a:r>
            <a:r>
              <a:rPr lang="en-US" sz="2800" dirty="0">
                <a:latin typeface="Tw Cen MT" panose="020B0602020104020603" pitchFamily="34" charset="0"/>
              </a:rPr>
              <a:t>on establishing the model boundary</a:t>
            </a:r>
          </a:p>
          <a:p>
            <a:pPr marL="342900" lvl="0" indent="-342900">
              <a:buClr>
                <a:srgbClr val="FF0000"/>
              </a:buClr>
              <a:buFont typeface="Wingdings" panose="05000000000000000000" pitchFamily="2" charset="2"/>
              <a:buChar char="ü"/>
            </a:pPr>
            <a:r>
              <a:rPr lang="en-US" sz="2800" dirty="0">
                <a:latin typeface="Tw Cen MT" panose="020B0602020104020603" pitchFamily="34" charset="0"/>
              </a:rPr>
              <a:t>Input on roads to study (staff and CTP Steering Committee)</a:t>
            </a:r>
          </a:p>
          <a:p>
            <a:pPr marL="342900" lvl="0" indent="-342900">
              <a:buClr>
                <a:srgbClr val="FF0000"/>
              </a:buClr>
              <a:buFont typeface="Wingdings" panose="05000000000000000000" pitchFamily="2" charset="2"/>
              <a:buChar char="ü"/>
            </a:pPr>
            <a:r>
              <a:rPr lang="en-US" sz="2800" dirty="0">
                <a:latin typeface="Tw Cen MT" panose="020B0602020104020603" pitchFamily="34" charset="0"/>
              </a:rPr>
              <a:t>Driving the study roads with TPB staff</a:t>
            </a:r>
          </a:p>
          <a:p>
            <a:pPr marL="342900" lvl="0" indent="-342900">
              <a:buClr>
                <a:srgbClr val="FF0000"/>
              </a:buClr>
              <a:buFont typeface="Wingdings" panose="05000000000000000000" pitchFamily="2" charset="2"/>
              <a:buChar char="ü"/>
            </a:pPr>
            <a:r>
              <a:rPr lang="en-US" sz="2800" dirty="0" smtClean="0">
                <a:latin typeface="Tw Cen MT" panose="020B0602020104020603" pitchFamily="34" charset="0"/>
              </a:rPr>
              <a:t>Verifying </a:t>
            </a:r>
            <a:r>
              <a:rPr lang="en-US" sz="2800" dirty="0">
                <a:latin typeface="Tw Cen MT" panose="020B0602020104020603" pitchFamily="34" charset="0"/>
              </a:rPr>
              <a:t>employment data (overall and by TAZ – Employers may trust a local call versus a call from “Raleigh”)</a:t>
            </a:r>
          </a:p>
          <a:p>
            <a:pPr marL="342900" lvl="0" indent="-342900">
              <a:buClr>
                <a:srgbClr val="FF0000"/>
              </a:buClr>
              <a:buFont typeface="Wingdings" panose="05000000000000000000" pitchFamily="2" charset="2"/>
              <a:buChar char="ü"/>
            </a:pPr>
            <a:r>
              <a:rPr lang="en-US" sz="2800" dirty="0">
                <a:latin typeface="Tw Cen MT" panose="020B0602020104020603" pitchFamily="34" charset="0"/>
              </a:rPr>
              <a:t>Growing and verifying population (overall and by TAZ – building permits are helpful)</a:t>
            </a:r>
          </a:p>
          <a:p>
            <a:pPr marL="342900" lvl="0" indent="-342900">
              <a:buClr>
                <a:srgbClr val="FF0000"/>
              </a:buClr>
              <a:buFont typeface="Wingdings" panose="05000000000000000000" pitchFamily="2" charset="2"/>
              <a:buChar char="ü"/>
            </a:pPr>
            <a:r>
              <a:rPr lang="en-US" sz="2800" dirty="0">
                <a:latin typeface="Tw Cen MT" panose="020B0602020104020603" pitchFamily="34" charset="0"/>
              </a:rPr>
              <a:t>An extra set of eyes to check the base year data (road attributes, </a:t>
            </a:r>
            <a:r>
              <a:rPr lang="en-US" sz="2800" dirty="0" smtClean="0">
                <a:latin typeface="Tw Cen MT" panose="020B0602020104020603" pitchFamily="34" charset="0"/>
              </a:rPr>
              <a:t>population etc.)</a:t>
            </a:r>
          </a:p>
          <a:p>
            <a:pPr marL="342900" lvl="0" indent="-342900">
              <a:buClr>
                <a:srgbClr val="FF0000"/>
              </a:buClr>
              <a:buFont typeface="Wingdings" panose="05000000000000000000" pitchFamily="2" charset="2"/>
              <a:buChar char="ü"/>
            </a:pPr>
            <a:r>
              <a:rPr lang="en-US" sz="2800" dirty="0" smtClean="0">
                <a:latin typeface="Tw Cen MT" panose="020B0602020104020603" pitchFamily="34" charset="0"/>
              </a:rPr>
              <a:t>Assistance </a:t>
            </a:r>
            <a:r>
              <a:rPr lang="en-US" sz="2800" dirty="0">
                <a:latin typeface="Tw Cen MT" panose="020B0602020104020603" pitchFamily="34" charset="0"/>
              </a:rPr>
              <a:t>with future year population and employment projections (staff and CTP Steering Committee)</a:t>
            </a:r>
          </a:p>
          <a:p>
            <a:pPr marL="342900" indent="-342900">
              <a:buClr>
                <a:srgbClr val="FF0000"/>
              </a:buClr>
              <a:buFont typeface="Wingdings" panose="05000000000000000000" pitchFamily="2" charset="2"/>
              <a:buChar char="ü"/>
            </a:pPr>
            <a:endParaRPr lang="en-US" sz="2800" dirty="0">
              <a:latin typeface="Tw Cen MT" panose="020B0602020104020603" pitchFamily="34" charset="0"/>
            </a:endParaRPr>
          </a:p>
        </p:txBody>
      </p:sp>
    </p:spTree>
    <p:extLst>
      <p:ext uri="{BB962C8B-B14F-4D97-AF65-F5344CB8AC3E}">
        <p14:creationId xmlns:p14="http://schemas.microsoft.com/office/powerpoint/2010/main" val="1973245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37</a:t>
            </a:fld>
            <a:endParaRPr lang="en-US" altLang="en-US"/>
          </a:p>
        </p:txBody>
      </p:sp>
      <p:pic>
        <p:nvPicPr>
          <p:cNvPr id="4" name="Picture 2" descr="C:\Users\prcook\AppData\Local\Microsoft\Windows\Temporary Internet Files\Content.IE5\MA932R6V\1425663956-outlin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704" y="1052763"/>
            <a:ext cx="3882941" cy="388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22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38</a:t>
            </a:fld>
            <a:endParaRPr lang="en-US" altLang="en-US"/>
          </a:p>
        </p:txBody>
      </p:sp>
      <p:sp>
        <p:nvSpPr>
          <p:cNvPr id="5" name="Title 1"/>
          <p:cNvSpPr txBox="1">
            <a:spLocks/>
          </p:cNvSpPr>
          <p:nvPr/>
        </p:nvSpPr>
        <p:spPr>
          <a:xfrm>
            <a:off x="1657386" y="427051"/>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dirty="0" smtClean="0">
                <a:latin typeface="Tw Cen MT" panose="020B0602020104020603" pitchFamily="34" charset="0"/>
              </a:rPr>
              <a:t>Contact Us</a:t>
            </a:r>
            <a:endParaRPr lang="en-US" dirty="0">
              <a:latin typeface="Tw Cen MT" panose="020B0602020104020603" pitchFamily="34" charset="0"/>
            </a:endParaRPr>
          </a:p>
        </p:txBody>
      </p:sp>
      <p:sp>
        <p:nvSpPr>
          <p:cNvPr id="6" name="Content Placeholder 2"/>
          <p:cNvSpPr txBox="1">
            <a:spLocks/>
          </p:cNvSpPr>
          <p:nvPr/>
        </p:nvSpPr>
        <p:spPr>
          <a:xfrm>
            <a:off x="628650" y="1306552"/>
            <a:ext cx="3700159" cy="5019673"/>
          </a:xfrm>
          <a:prstGeom prst="rect">
            <a:avLst/>
          </a:prstGeom>
          <a:noFill/>
        </p:spPr>
        <p:txBody>
          <a:bodyPr>
            <a:normAutofit fontScale="92500" lnSpcReduction="10000"/>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J. Andy Bailey	      919-707-0991		 </a:t>
            </a:r>
            <a:r>
              <a:rPr lang="en-US" u="sng" dirty="0" smtClean="0">
                <a:hlinkClick r:id="rId2"/>
              </a:rPr>
              <a:t>jabailey@ncdot.gov</a:t>
            </a:r>
            <a:endParaRPr lang="en-US" dirty="0" smtClean="0"/>
          </a:p>
          <a:p>
            <a:pPr marL="0" indent="0">
              <a:buFont typeface="Arial" charset="0"/>
              <a:buNone/>
            </a:pPr>
            <a:endParaRPr lang="en-US" dirty="0" smtClean="0"/>
          </a:p>
          <a:p>
            <a:endParaRPr lang="en-US" dirty="0" smtClean="0"/>
          </a:p>
          <a:p>
            <a:endParaRPr lang="en-US" dirty="0" smtClean="0"/>
          </a:p>
          <a:p>
            <a:endParaRPr lang="en-US" dirty="0" smtClean="0"/>
          </a:p>
          <a:p>
            <a:pPr marL="168275" indent="0">
              <a:spcBef>
                <a:spcPts val="0"/>
              </a:spcBef>
              <a:buFont typeface="Arial" charset="0"/>
              <a:buNone/>
            </a:pPr>
            <a:r>
              <a:rPr lang="en-US" dirty="0" smtClean="0"/>
              <a:t>Amar Pillai			 919-707-0972</a:t>
            </a:r>
          </a:p>
          <a:p>
            <a:pPr marL="168275" indent="0">
              <a:spcBef>
                <a:spcPts val="0"/>
              </a:spcBef>
              <a:buFont typeface="Arial" charset="0"/>
              <a:buNone/>
            </a:pPr>
            <a:r>
              <a:rPr lang="en-US" dirty="0" smtClean="0">
                <a:hlinkClick r:id="rId3"/>
              </a:rPr>
              <a:t>apillai@ncdot.gov</a:t>
            </a:r>
            <a:endParaRPr lang="en-US" dirty="0" smtClean="0"/>
          </a:p>
          <a:p>
            <a:endParaRPr lang="en-US" dirty="0" smtClean="0"/>
          </a:p>
          <a:p>
            <a:pPr marL="168275" indent="0">
              <a:spcBef>
                <a:spcPts val="0"/>
              </a:spcBef>
              <a:buFont typeface="Arial" charset="0"/>
              <a:buNone/>
            </a:pPr>
            <a:endParaRPr lang="en-US" dirty="0" smtClean="0"/>
          </a:p>
          <a:p>
            <a:pPr marL="168275" indent="0">
              <a:spcBef>
                <a:spcPts val="0"/>
              </a:spcBef>
              <a:buFont typeface="Arial" charset="0"/>
              <a:buNone/>
            </a:pPr>
            <a:endParaRPr lang="en-US" dirty="0" smtClean="0"/>
          </a:p>
          <a:p>
            <a:endParaRPr lang="en-US" dirty="0" smtClean="0"/>
          </a:p>
        </p:txBody>
      </p:sp>
      <p:sp>
        <p:nvSpPr>
          <p:cNvPr id="7" name="Content Placeholder 2"/>
          <p:cNvSpPr txBox="1">
            <a:spLocks/>
          </p:cNvSpPr>
          <p:nvPr/>
        </p:nvSpPr>
        <p:spPr>
          <a:xfrm>
            <a:off x="7181850" y="1336678"/>
            <a:ext cx="3990975" cy="5019673"/>
          </a:xfrm>
          <a:prstGeom prst="rect">
            <a:avLst/>
          </a:prstGeom>
          <a:noFill/>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Arsalan Sabouri</a:t>
            </a:r>
            <a:r>
              <a:rPr lang="en-US" dirty="0"/>
              <a:t>	      </a:t>
            </a:r>
            <a:r>
              <a:rPr lang="en-US" dirty="0" smtClean="0"/>
              <a:t>919-707-0986</a:t>
            </a:r>
            <a:r>
              <a:rPr lang="en-US" dirty="0"/>
              <a:t>		 </a:t>
            </a:r>
            <a:r>
              <a:rPr lang="en-US" u="sng" dirty="0" smtClean="0">
                <a:hlinkClick r:id="rId2"/>
              </a:rPr>
              <a:t>asabouri@ncdot.gov</a:t>
            </a:r>
            <a:endParaRPr lang="en-US" dirty="0"/>
          </a:p>
          <a:p>
            <a:pPr marL="0" indent="0">
              <a:buNone/>
            </a:pPr>
            <a:r>
              <a:rPr lang="en-US" dirty="0"/>
              <a:t>	</a:t>
            </a:r>
            <a:endParaRPr lang="en-US" dirty="0" smtClean="0"/>
          </a:p>
        </p:txBody>
      </p:sp>
    </p:spTree>
    <p:extLst>
      <p:ext uri="{BB962C8B-B14F-4D97-AF65-F5344CB8AC3E}">
        <p14:creationId xmlns:p14="http://schemas.microsoft.com/office/powerpoint/2010/main" val="39349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4</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What is a travel demand model?</a:t>
            </a:r>
            <a:endParaRPr lang="en-US" b="1" dirty="0">
              <a:latin typeface="Tw Cen MT" panose="020B0602020104020603" pitchFamily="34" charset="0"/>
            </a:endParaRPr>
          </a:p>
        </p:txBody>
      </p:sp>
      <p:sp>
        <p:nvSpPr>
          <p:cNvPr id="6" name="Freeform 44"/>
          <p:cNvSpPr>
            <a:spLocks/>
          </p:cNvSpPr>
          <p:nvPr/>
        </p:nvSpPr>
        <p:spPr bwMode="auto">
          <a:xfrm>
            <a:off x="7948648" y="4144650"/>
            <a:ext cx="1433513" cy="124138"/>
          </a:xfrm>
          <a:custGeom>
            <a:avLst/>
            <a:gdLst/>
            <a:ahLst/>
            <a:cxnLst>
              <a:cxn ang="0">
                <a:pos x="0" y="0"/>
              </a:cxn>
              <a:cxn ang="0">
                <a:pos x="372" y="39"/>
              </a:cxn>
              <a:cxn ang="0">
                <a:pos x="716" y="81"/>
              </a:cxn>
              <a:cxn ang="0">
                <a:pos x="902" y="96"/>
              </a:cxn>
            </a:cxnLst>
            <a:rect l="0" t="0" r="r" b="b"/>
            <a:pathLst>
              <a:path w="903" h="97">
                <a:moveTo>
                  <a:pt x="0" y="0"/>
                </a:moveTo>
                <a:lnTo>
                  <a:pt x="372" y="39"/>
                </a:lnTo>
                <a:lnTo>
                  <a:pt x="716" y="81"/>
                </a:lnTo>
                <a:lnTo>
                  <a:pt x="902" y="96"/>
                </a:lnTo>
              </a:path>
            </a:pathLst>
          </a:custGeom>
          <a:noFill/>
          <a:ln w="9525"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nvGrpSpPr>
          <p:cNvPr id="7" name="Group 6"/>
          <p:cNvGrpSpPr/>
          <p:nvPr/>
        </p:nvGrpSpPr>
        <p:grpSpPr>
          <a:xfrm>
            <a:off x="1852648" y="3596874"/>
            <a:ext cx="7848600" cy="2607451"/>
            <a:chOff x="838200" y="3596874"/>
            <a:chExt cx="7848600" cy="2607451"/>
          </a:xfrm>
        </p:grpSpPr>
        <p:grpSp>
          <p:nvGrpSpPr>
            <p:cNvPr id="8" name="Group 7"/>
            <p:cNvGrpSpPr/>
            <p:nvPr/>
          </p:nvGrpSpPr>
          <p:grpSpPr>
            <a:xfrm>
              <a:off x="5638800" y="3827818"/>
              <a:ext cx="3048000" cy="1658581"/>
              <a:chOff x="381000" y="3505200"/>
              <a:chExt cx="3886200" cy="2560320"/>
            </a:xfrm>
            <a:scene3d>
              <a:camera prst="perspectiveRelaxed" fov="6000000"/>
              <a:lightRig rig="threePt" dir="t"/>
            </a:scene3d>
          </p:grpSpPr>
          <p:sp>
            <p:nvSpPr>
              <p:cNvPr id="69" name="Rectangle 68"/>
              <p:cNvSpPr>
                <a:spLocks noChangeAspect="1"/>
              </p:cNvSpPr>
              <p:nvPr/>
            </p:nvSpPr>
            <p:spPr>
              <a:xfrm>
                <a:off x="381000" y="3505200"/>
                <a:ext cx="3886200" cy="256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0" name="Rectangle 69"/>
              <p:cNvSpPr/>
              <p:nvPr/>
            </p:nvSpPr>
            <p:spPr>
              <a:xfrm>
                <a:off x="685800" y="3810000"/>
                <a:ext cx="1143000" cy="914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1" name="Rectangle 70"/>
              <p:cNvSpPr/>
              <p:nvPr/>
            </p:nvSpPr>
            <p:spPr>
              <a:xfrm>
                <a:off x="1828800" y="3810000"/>
                <a:ext cx="9144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2" name="Rectangle 71"/>
              <p:cNvSpPr/>
              <p:nvPr/>
            </p:nvSpPr>
            <p:spPr>
              <a:xfrm>
                <a:off x="685800" y="4724400"/>
                <a:ext cx="1143000" cy="10668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3" name="Rectangle 72"/>
              <p:cNvSpPr/>
              <p:nvPr/>
            </p:nvSpPr>
            <p:spPr>
              <a:xfrm>
                <a:off x="1828800" y="4343400"/>
                <a:ext cx="1447800" cy="914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4" name="Rectangle 73"/>
              <p:cNvSpPr/>
              <p:nvPr/>
            </p:nvSpPr>
            <p:spPr>
              <a:xfrm>
                <a:off x="2743200" y="3810000"/>
                <a:ext cx="11430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5" name="Rectangle 74"/>
              <p:cNvSpPr/>
              <p:nvPr/>
            </p:nvSpPr>
            <p:spPr>
              <a:xfrm>
                <a:off x="3276600" y="4343400"/>
                <a:ext cx="609600" cy="3810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6" name="Rectangle 75"/>
              <p:cNvSpPr/>
              <p:nvPr/>
            </p:nvSpPr>
            <p:spPr>
              <a:xfrm>
                <a:off x="1828800" y="5257800"/>
                <a:ext cx="1066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7" name="Rectangle 76"/>
              <p:cNvSpPr/>
              <p:nvPr/>
            </p:nvSpPr>
            <p:spPr>
              <a:xfrm>
                <a:off x="2895600" y="5257800"/>
                <a:ext cx="685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8" name="Rectangle 77"/>
              <p:cNvSpPr/>
              <p:nvPr/>
            </p:nvSpPr>
            <p:spPr>
              <a:xfrm>
                <a:off x="3581400" y="5257800"/>
                <a:ext cx="304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9" name="Rectangle 78"/>
              <p:cNvSpPr/>
              <p:nvPr/>
            </p:nvSpPr>
            <p:spPr>
              <a:xfrm>
                <a:off x="3276600" y="4724400"/>
                <a:ext cx="6096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0" name="Minus 79"/>
              <p:cNvSpPr/>
              <p:nvPr/>
            </p:nvSpPr>
            <p:spPr>
              <a:xfrm>
                <a:off x="1066800" y="4038600"/>
                <a:ext cx="1447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1" name="Minus 80"/>
              <p:cNvSpPr/>
              <p:nvPr/>
            </p:nvSpPr>
            <p:spPr>
              <a:xfrm>
                <a:off x="2209800" y="4038600"/>
                <a:ext cx="9144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2" name="Minus 81"/>
              <p:cNvSpPr/>
              <p:nvPr/>
            </p:nvSpPr>
            <p:spPr>
              <a:xfrm>
                <a:off x="2895600" y="40386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3" name="Minus 82"/>
              <p:cNvSpPr/>
              <p:nvPr/>
            </p:nvSpPr>
            <p:spPr>
              <a:xfrm>
                <a:off x="2362200" y="48768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4" name="Minus 83"/>
              <p:cNvSpPr/>
              <p:nvPr/>
            </p:nvSpPr>
            <p:spPr>
              <a:xfrm>
                <a:off x="2895600" y="48768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5" name="Minus 84"/>
              <p:cNvSpPr/>
              <p:nvPr/>
            </p:nvSpPr>
            <p:spPr>
              <a:xfrm>
                <a:off x="2209800" y="5410200"/>
                <a:ext cx="1676400" cy="304800"/>
              </a:xfrm>
              <a:prstGeom prst="mathMinus">
                <a:avLst>
                  <a:gd name="adj1" fmla="val 23520"/>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6" name="Minus 85"/>
              <p:cNvSpPr/>
              <p:nvPr/>
            </p:nvSpPr>
            <p:spPr>
              <a:xfrm>
                <a:off x="990600" y="4876800"/>
                <a:ext cx="16002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7" name="Minus 86"/>
              <p:cNvSpPr/>
              <p:nvPr/>
            </p:nvSpPr>
            <p:spPr>
              <a:xfrm rot="5400000">
                <a:off x="6477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8" name="Minus 87"/>
              <p:cNvSpPr/>
              <p:nvPr/>
            </p:nvSpPr>
            <p:spPr>
              <a:xfrm rot="5400000">
                <a:off x="18669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9" name="Minus 88"/>
              <p:cNvSpPr/>
              <p:nvPr/>
            </p:nvSpPr>
            <p:spPr>
              <a:xfrm rot="5400000">
                <a:off x="24765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0" name="Minus 89"/>
              <p:cNvSpPr/>
              <p:nvPr/>
            </p:nvSpPr>
            <p:spPr>
              <a:xfrm rot="5400000">
                <a:off x="29337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1" name="Minus 90"/>
              <p:cNvSpPr/>
              <p:nvPr/>
            </p:nvSpPr>
            <p:spPr>
              <a:xfrm rot="5400000">
                <a:off x="2057400" y="5105400"/>
                <a:ext cx="762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2" name="Minus 91"/>
              <p:cNvSpPr/>
              <p:nvPr/>
            </p:nvSpPr>
            <p:spPr>
              <a:xfrm rot="5400000">
                <a:off x="3390900" y="50673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3" name="Minus 92"/>
              <p:cNvSpPr/>
              <p:nvPr/>
            </p:nvSpPr>
            <p:spPr>
              <a:xfrm>
                <a:off x="3276600" y="4876800"/>
                <a:ext cx="533400" cy="304800"/>
              </a:xfrm>
              <a:prstGeom prst="mathMinus">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4" name="Flowchart: Connector 93"/>
              <p:cNvSpPr/>
              <p:nvPr/>
            </p:nvSpPr>
            <p:spPr>
              <a:xfrm>
                <a:off x="36576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5" name="Flowchart: Connector 94"/>
              <p:cNvSpPr/>
              <p:nvPr/>
            </p:nvSpPr>
            <p:spPr>
              <a:xfrm>
                <a:off x="1066800" y="49530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6" name="Flowchart: Connector 95"/>
              <p:cNvSpPr/>
              <p:nvPr/>
            </p:nvSpPr>
            <p:spPr>
              <a:xfrm>
                <a:off x="2286000" y="54102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7" name="Flowchart: Connector 96"/>
              <p:cNvSpPr/>
              <p:nvPr/>
            </p:nvSpPr>
            <p:spPr>
              <a:xfrm>
                <a:off x="3581400" y="54102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8" name="Flowchart: Connector 97"/>
              <p:cNvSpPr/>
              <p:nvPr/>
            </p:nvSpPr>
            <p:spPr>
              <a:xfrm>
                <a:off x="10668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9" name="Flowchart: Connector 98"/>
              <p:cNvSpPr/>
              <p:nvPr/>
            </p:nvSpPr>
            <p:spPr>
              <a:xfrm>
                <a:off x="22860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0" name="Flowchart: Connector 99"/>
              <p:cNvSpPr/>
              <p:nvPr/>
            </p:nvSpPr>
            <p:spPr>
              <a:xfrm>
                <a:off x="22860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1" name="Flowchart: Connector 100"/>
              <p:cNvSpPr/>
              <p:nvPr/>
            </p:nvSpPr>
            <p:spPr>
              <a:xfrm>
                <a:off x="33528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2" name="Flowchart: Connector 101"/>
              <p:cNvSpPr/>
              <p:nvPr/>
            </p:nvSpPr>
            <p:spPr>
              <a:xfrm>
                <a:off x="28956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3" name="Flowchart: Connector 102"/>
              <p:cNvSpPr/>
              <p:nvPr/>
            </p:nvSpPr>
            <p:spPr>
              <a:xfrm>
                <a:off x="33528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4" name="Flowchart: Connector 103"/>
              <p:cNvSpPr/>
              <p:nvPr/>
            </p:nvSpPr>
            <p:spPr>
              <a:xfrm>
                <a:off x="28956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grpSp>
        <p:grpSp>
          <p:nvGrpSpPr>
            <p:cNvPr id="9" name="Group 8"/>
            <p:cNvGrpSpPr/>
            <p:nvPr/>
          </p:nvGrpSpPr>
          <p:grpSpPr>
            <a:xfrm>
              <a:off x="838200" y="3596874"/>
              <a:ext cx="3124200" cy="1965726"/>
              <a:chOff x="914400" y="1295400"/>
              <a:chExt cx="3886200" cy="2941320"/>
            </a:xfrm>
          </p:grpSpPr>
          <p:grpSp>
            <p:nvGrpSpPr>
              <p:cNvPr id="13" name="Group 230"/>
              <p:cNvGrpSpPr/>
              <p:nvPr/>
            </p:nvGrpSpPr>
            <p:grpSpPr>
              <a:xfrm>
                <a:off x="914400" y="1676400"/>
                <a:ext cx="3886200" cy="2560320"/>
                <a:chOff x="914400" y="1676400"/>
                <a:chExt cx="3886200" cy="2560320"/>
              </a:xfrm>
            </p:grpSpPr>
            <p:grpSp>
              <p:nvGrpSpPr>
                <p:cNvPr id="53" name="Group 144"/>
                <p:cNvGrpSpPr/>
                <p:nvPr/>
              </p:nvGrpSpPr>
              <p:grpSpPr>
                <a:xfrm>
                  <a:off x="914400" y="1676400"/>
                  <a:ext cx="3886200" cy="2560320"/>
                  <a:chOff x="381000" y="304800"/>
                  <a:chExt cx="3886200" cy="2560320"/>
                </a:xfrm>
                <a:scene3d>
                  <a:camera prst="perspectiveRelaxed" fov="6000000"/>
                  <a:lightRig rig="threePt" dir="t"/>
                </a:scene3d>
              </p:grpSpPr>
              <p:sp>
                <p:nvSpPr>
                  <p:cNvPr id="58" name="Rectangle 57"/>
                  <p:cNvSpPr>
                    <a:spLocks noChangeAspect="1"/>
                  </p:cNvSpPr>
                  <p:nvPr/>
                </p:nvSpPr>
                <p:spPr>
                  <a:xfrm>
                    <a:off x="381000" y="304800"/>
                    <a:ext cx="3886200" cy="256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59" name="Rectangle 58"/>
                  <p:cNvSpPr/>
                  <p:nvPr/>
                </p:nvSpPr>
                <p:spPr>
                  <a:xfrm>
                    <a:off x="685800" y="609600"/>
                    <a:ext cx="1143000" cy="914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0" name="Rectangle 59"/>
                  <p:cNvSpPr/>
                  <p:nvPr/>
                </p:nvSpPr>
                <p:spPr>
                  <a:xfrm>
                    <a:off x="1828800" y="609600"/>
                    <a:ext cx="9144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1" name="Rectangle 60"/>
                  <p:cNvSpPr/>
                  <p:nvPr/>
                </p:nvSpPr>
                <p:spPr>
                  <a:xfrm>
                    <a:off x="685800" y="1524000"/>
                    <a:ext cx="1143000" cy="10668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2" name="Rectangle 61"/>
                  <p:cNvSpPr/>
                  <p:nvPr/>
                </p:nvSpPr>
                <p:spPr>
                  <a:xfrm>
                    <a:off x="1828800" y="1143000"/>
                    <a:ext cx="1447800" cy="914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3" name="Rectangle 62"/>
                  <p:cNvSpPr/>
                  <p:nvPr/>
                </p:nvSpPr>
                <p:spPr>
                  <a:xfrm>
                    <a:off x="2743200" y="609600"/>
                    <a:ext cx="11430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4" name="Rectangle 39"/>
                  <p:cNvSpPr/>
                  <p:nvPr/>
                </p:nvSpPr>
                <p:spPr>
                  <a:xfrm>
                    <a:off x="3276600" y="1143000"/>
                    <a:ext cx="609600" cy="3810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5" name="Rectangle 42"/>
                  <p:cNvSpPr/>
                  <p:nvPr/>
                </p:nvSpPr>
                <p:spPr>
                  <a:xfrm>
                    <a:off x="1828800" y="2057400"/>
                    <a:ext cx="1066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6" name="Rectangle 65"/>
                  <p:cNvSpPr/>
                  <p:nvPr/>
                </p:nvSpPr>
                <p:spPr>
                  <a:xfrm>
                    <a:off x="2895600" y="2057400"/>
                    <a:ext cx="685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7" name="Rectangle 66"/>
                  <p:cNvSpPr/>
                  <p:nvPr/>
                </p:nvSpPr>
                <p:spPr>
                  <a:xfrm>
                    <a:off x="3581400" y="2057400"/>
                    <a:ext cx="304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8" name="Rectangle 67"/>
                  <p:cNvSpPr/>
                  <p:nvPr/>
                </p:nvSpPr>
                <p:spPr>
                  <a:xfrm>
                    <a:off x="3276600" y="1524000"/>
                    <a:ext cx="6096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grpSp>
            <p:grpSp>
              <p:nvGrpSpPr>
                <p:cNvPr id="54" name="Group 29"/>
                <p:cNvGrpSpPr>
                  <a:grpSpLocks/>
                </p:cNvGrpSpPr>
                <p:nvPr/>
              </p:nvGrpSpPr>
              <p:grpSpPr bwMode="auto">
                <a:xfrm>
                  <a:off x="3810012" y="2057400"/>
                  <a:ext cx="231776" cy="498475"/>
                  <a:chOff x="1822" y="1554"/>
                  <a:chExt cx="146" cy="698"/>
                </a:xfrm>
                <a:solidFill>
                  <a:srgbClr val="FFFF00"/>
                </a:solidFill>
              </p:grpSpPr>
              <p:sp>
                <p:nvSpPr>
                  <p:cNvPr id="55"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56"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57"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nvGrpSpPr>
              <p:cNvPr id="14" name="Group 229"/>
              <p:cNvGrpSpPr/>
              <p:nvPr/>
            </p:nvGrpSpPr>
            <p:grpSpPr>
              <a:xfrm>
                <a:off x="1217035" y="1295400"/>
                <a:ext cx="3358153" cy="2327278"/>
                <a:chOff x="1217035" y="1295400"/>
                <a:chExt cx="3358153" cy="2327278"/>
              </a:xfrm>
            </p:grpSpPr>
            <p:grpSp>
              <p:nvGrpSpPr>
                <p:cNvPr id="15" name="Group 228"/>
                <p:cNvGrpSpPr/>
                <p:nvPr/>
              </p:nvGrpSpPr>
              <p:grpSpPr>
                <a:xfrm>
                  <a:off x="1217035" y="1295400"/>
                  <a:ext cx="3129554" cy="2327278"/>
                  <a:chOff x="1217035" y="1295400"/>
                  <a:chExt cx="3129554" cy="2327278"/>
                </a:xfrm>
              </p:grpSpPr>
              <p:grpSp>
                <p:nvGrpSpPr>
                  <p:cNvPr id="20" name="Group 29"/>
                  <p:cNvGrpSpPr>
                    <a:grpSpLocks/>
                  </p:cNvGrpSpPr>
                  <p:nvPr/>
                </p:nvGrpSpPr>
                <p:grpSpPr bwMode="auto">
                  <a:xfrm>
                    <a:off x="4038613" y="2362200"/>
                    <a:ext cx="307976" cy="803275"/>
                    <a:chOff x="1822" y="1554"/>
                    <a:chExt cx="146" cy="698"/>
                  </a:xfrm>
                </p:grpSpPr>
                <p:sp>
                  <p:nvSpPr>
                    <p:cNvPr id="50"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51"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52"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1" name="Group 227"/>
                  <p:cNvGrpSpPr/>
                  <p:nvPr/>
                </p:nvGrpSpPr>
                <p:grpSpPr>
                  <a:xfrm>
                    <a:off x="1217035" y="1295400"/>
                    <a:ext cx="2748554" cy="2327278"/>
                    <a:chOff x="1217035" y="1295400"/>
                    <a:chExt cx="2748554" cy="2327278"/>
                  </a:xfrm>
                </p:grpSpPr>
                <p:grpSp>
                  <p:nvGrpSpPr>
                    <p:cNvPr id="22" name="Group 29"/>
                    <p:cNvGrpSpPr>
                      <a:grpSpLocks/>
                    </p:cNvGrpSpPr>
                    <p:nvPr/>
                  </p:nvGrpSpPr>
                  <p:grpSpPr bwMode="auto">
                    <a:xfrm>
                      <a:off x="2667012" y="1524002"/>
                      <a:ext cx="231776" cy="1108076"/>
                      <a:chOff x="1822" y="1554"/>
                      <a:chExt cx="146" cy="698"/>
                    </a:xfrm>
                    <a:solidFill>
                      <a:srgbClr val="FFFF00"/>
                    </a:solidFill>
                  </p:grpSpPr>
                  <p:sp>
                    <p:nvSpPr>
                      <p:cNvPr id="47"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8"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9"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3" name="Group 29"/>
                    <p:cNvGrpSpPr>
                      <a:grpSpLocks/>
                    </p:cNvGrpSpPr>
                    <p:nvPr/>
                  </p:nvGrpSpPr>
                  <p:grpSpPr bwMode="auto">
                    <a:xfrm>
                      <a:off x="3429012" y="1447802"/>
                      <a:ext cx="231776" cy="1108076"/>
                      <a:chOff x="1822" y="1554"/>
                      <a:chExt cx="146" cy="698"/>
                    </a:xfrm>
                  </p:grpSpPr>
                  <p:sp>
                    <p:nvSpPr>
                      <p:cNvPr id="44"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5"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6"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4" name="Group 29"/>
                    <p:cNvGrpSpPr>
                      <a:grpSpLocks/>
                    </p:cNvGrpSpPr>
                    <p:nvPr/>
                  </p:nvGrpSpPr>
                  <p:grpSpPr bwMode="auto">
                    <a:xfrm>
                      <a:off x="2819400" y="1676400"/>
                      <a:ext cx="685800" cy="1489075"/>
                      <a:chOff x="1822" y="1554"/>
                      <a:chExt cx="146" cy="698"/>
                    </a:xfrm>
                  </p:grpSpPr>
                  <p:sp>
                    <p:nvSpPr>
                      <p:cNvPr id="41"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2"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3"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5" name="Group 29"/>
                    <p:cNvGrpSpPr>
                      <a:grpSpLocks/>
                    </p:cNvGrpSpPr>
                    <p:nvPr/>
                  </p:nvGrpSpPr>
                  <p:grpSpPr bwMode="auto">
                    <a:xfrm>
                      <a:off x="1676412" y="1295400"/>
                      <a:ext cx="384176" cy="1489075"/>
                      <a:chOff x="1822" y="1554"/>
                      <a:chExt cx="146" cy="698"/>
                    </a:xfrm>
                  </p:grpSpPr>
                  <p:sp>
                    <p:nvSpPr>
                      <p:cNvPr id="38"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9"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0"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6" name="Group 29"/>
                    <p:cNvGrpSpPr>
                      <a:grpSpLocks/>
                    </p:cNvGrpSpPr>
                    <p:nvPr/>
                  </p:nvGrpSpPr>
                  <p:grpSpPr bwMode="auto">
                    <a:xfrm>
                      <a:off x="1217035" y="1848394"/>
                      <a:ext cx="611778" cy="1733006"/>
                      <a:chOff x="1822" y="1554"/>
                      <a:chExt cx="146" cy="698"/>
                    </a:xfrm>
                    <a:solidFill>
                      <a:srgbClr val="FFFF00"/>
                    </a:solidFill>
                  </p:grpSpPr>
                  <p:sp>
                    <p:nvSpPr>
                      <p:cNvPr id="35"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6"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7"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7" name="Group 29"/>
                    <p:cNvGrpSpPr>
                      <a:grpSpLocks/>
                    </p:cNvGrpSpPr>
                    <p:nvPr/>
                  </p:nvGrpSpPr>
                  <p:grpSpPr bwMode="auto">
                    <a:xfrm>
                      <a:off x="2667012" y="2514602"/>
                      <a:ext cx="231776" cy="1108076"/>
                      <a:chOff x="1822" y="1554"/>
                      <a:chExt cx="146" cy="698"/>
                    </a:xfrm>
                    <a:solidFill>
                      <a:srgbClr val="FFFF00"/>
                    </a:solidFill>
                  </p:grpSpPr>
                  <p:sp>
                    <p:nvSpPr>
                      <p:cNvPr id="32"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3"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4"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8" name="Group 29"/>
                    <p:cNvGrpSpPr>
                      <a:grpSpLocks/>
                    </p:cNvGrpSpPr>
                    <p:nvPr/>
                  </p:nvGrpSpPr>
                  <p:grpSpPr bwMode="auto">
                    <a:xfrm>
                      <a:off x="3657613" y="2743200"/>
                      <a:ext cx="307976" cy="803275"/>
                      <a:chOff x="1822" y="1554"/>
                      <a:chExt cx="146" cy="698"/>
                    </a:xfrm>
                    <a:solidFill>
                      <a:srgbClr val="FFFF00"/>
                    </a:solidFill>
                  </p:grpSpPr>
                  <p:sp>
                    <p:nvSpPr>
                      <p:cNvPr id="29"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0"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1"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grpSp>
              <p:nvGrpSpPr>
                <p:cNvPr id="16" name="Group 29"/>
                <p:cNvGrpSpPr>
                  <a:grpSpLocks/>
                </p:cNvGrpSpPr>
                <p:nvPr/>
              </p:nvGrpSpPr>
              <p:grpSpPr bwMode="auto">
                <a:xfrm>
                  <a:off x="4343412" y="2286000"/>
                  <a:ext cx="231776" cy="1336675"/>
                  <a:chOff x="1822" y="1554"/>
                  <a:chExt cx="146" cy="698"/>
                </a:xfrm>
              </p:grpSpPr>
              <p:sp>
                <p:nvSpPr>
                  <p:cNvPr id="17"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18"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19"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sp>
          <p:nvSpPr>
            <p:cNvPr id="10" name="TextBox 9"/>
            <p:cNvSpPr txBox="1"/>
            <p:nvPr/>
          </p:nvSpPr>
          <p:spPr>
            <a:xfrm>
              <a:off x="1752600" y="5557994"/>
              <a:ext cx="1219200" cy="646331"/>
            </a:xfrm>
            <a:prstGeom prst="rect">
              <a:avLst/>
            </a:prstGeom>
            <a:noFill/>
          </p:spPr>
          <p:txBody>
            <a:bodyPr wrap="square" rtlCol="0">
              <a:spAutoFit/>
            </a:bodyPr>
            <a:lstStyle/>
            <a:p>
              <a:pPr defTabSz="457200"/>
              <a:r>
                <a:rPr lang="en-US" b="1" u="sng" dirty="0" smtClean="0">
                  <a:solidFill>
                    <a:prstClr val="black"/>
                  </a:solidFill>
                </a:rPr>
                <a:t>Land-Use</a:t>
              </a:r>
              <a:endParaRPr lang="en-US" b="1" u="sng" dirty="0">
                <a:solidFill>
                  <a:prstClr val="black"/>
                </a:solidFill>
              </a:endParaRPr>
            </a:p>
          </p:txBody>
        </p:sp>
        <p:sp>
          <p:nvSpPr>
            <p:cNvPr id="11" name="TextBox 10"/>
            <p:cNvSpPr txBox="1"/>
            <p:nvPr/>
          </p:nvSpPr>
          <p:spPr>
            <a:xfrm>
              <a:off x="5867400" y="5481794"/>
              <a:ext cx="2743200" cy="646331"/>
            </a:xfrm>
            <a:prstGeom prst="rect">
              <a:avLst/>
            </a:prstGeom>
            <a:noFill/>
          </p:spPr>
          <p:txBody>
            <a:bodyPr wrap="square" rtlCol="0">
              <a:spAutoFit/>
            </a:bodyPr>
            <a:lstStyle/>
            <a:p>
              <a:pPr defTabSz="457200"/>
              <a:r>
                <a:rPr lang="en-US" b="1" u="sng" dirty="0" smtClean="0">
                  <a:solidFill>
                    <a:prstClr val="black"/>
                  </a:solidFill>
                </a:rPr>
                <a:t>Transportation Network</a:t>
              </a:r>
              <a:endParaRPr lang="en-US" b="1" u="sng" dirty="0">
                <a:solidFill>
                  <a:prstClr val="black"/>
                </a:solidFill>
              </a:endParaRPr>
            </a:p>
          </p:txBody>
        </p:sp>
        <p:sp>
          <p:nvSpPr>
            <p:cNvPr id="12" name="Right Arrow 11"/>
            <p:cNvSpPr/>
            <p:nvPr/>
          </p:nvSpPr>
          <p:spPr>
            <a:xfrm>
              <a:off x="4419600" y="4417254"/>
              <a:ext cx="914400" cy="307145"/>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grpSp>
      <p:cxnSp>
        <p:nvCxnSpPr>
          <p:cNvPr id="105" name="Straight Connector 10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106" name="Content Placeholder 2"/>
          <p:cNvSpPr txBox="1">
            <a:spLocks/>
          </p:cNvSpPr>
          <p:nvPr/>
        </p:nvSpPr>
        <p:spPr>
          <a:xfrm>
            <a:off x="1294960" y="1456803"/>
            <a:ext cx="8458200" cy="399288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Tw Cen MT" panose="020B0602020104020603" pitchFamily="34" charset="0"/>
              </a:rPr>
              <a:t>A systematic process for translating land use and  transportation supply into </a:t>
            </a:r>
            <a:r>
              <a:rPr kumimoji="0" lang="en-US" sz="2800" b="0" i="0" u="none" strike="noStrike" kern="1200" cap="none" spc="0" normalizeH="0" baseline="0" noProof="0" dirty="0" smtClean="0">
                <a:ln>
                  <a:noFill/>
                </a:ln>
                <a:solidFill>
                  <a:schemeClr val="tx1"/>
                </a:solidFill>
                <a:effectLst/>
                <a:uLnTx/>
                <a:uFillTx/>
                <a:latin typeface="Tw Cen MT" panose="020B0602020104020603" pitchFamily="34" charset="0"/>
              </a:rPr>
              <a:t>projections </a:t>
            </a:r>
            <a:r>
              <a:rPr kumimoji="0" lang="en-US" sz="2800" b="0" i="0" u="none" strike="noStrike" kern="1200" cap="none" spc="0" normalizeH="0" baseline="0" noProof="0" dirty="0" smtClean="0">
                <a:ln>
                  <a:noFill/>
                </a:ln>
                <a:solidFill>
                  <a:schemeClr val="tx1"/>
                </a:solidFill>
                <a:effectLst/>
                <a:uLnTx/>
                <a:uFillTx/>
                <a:latin typeface="Tw Cen MT" panose="020B0602020104020603" pitchFamily="34" charset="0"/>
              </a:rPr>
              <a:t>of travel demand</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w Cen MT" panose="020B0602020104020603"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Tw Cen MT" panose="020B0602020104020603"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p:txBody>
      </p:sp>
    </p:spTree>
    <p:extLst>
      <p:ext uri="{BB962C8B-B14F-4D97-AF65-F5344CB8AC3E}">
        <p14:creationId xmlns:p14="http://schemas.microsoft.com/office/powerpoint/2010/main" val="323144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smtClean="0">
                <a:latin typeface="Tw Cen MT" panose="020B0602020104020603" pitchFamily="34" charset="0"/>
              </a:rPr>
              <a:t>What is a travel demand model?</a:t>
            </a:r>
            <a:endParaRPr lang="en-US" b="1" dirty="0">
              <a:latin typeface="Tw Cen MT" panose="020B0602020104020603" pitchFamily="34" charset="0"/>
            </a:endParaRPr>
          </a:p>
        </p:txBody>
      </p:sp>
      <p:cxnSp>
        <p:nvCxnSpPr>
          <p:cNvPr id="105" name="Straight Connector 10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107" name="Slide Number Placeholder 5"/>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200" kern="1200">
                <a:solidFill>
                  <a:schemeClr val="tx1">
                    <a:lumMod val="75000"/>
                    <a:lumOff val="25000"/>
                  </a:schemeClr>
                </a:solidFill>
                <a:latin typeface="Helvetica"/>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fld id="{2985A7AB-62D5-BB49-9143-B22354004447}" type="slidenum">
              <a:rPr lang="en-US" sz="900" smtClean="0">
                <a:solidFill>
                  <a:prstClr val="black">
                    <a:lumMod val="75000"/>
                    <a:lumOff val="25000"/>
                  </a:prstClr>
                </a:solidFill>
                <a:latin typeface="+mn-lt"/>
              </a:rPr>
              <a:pPr algn="l"/>
              <a:t>5</a:t>
            </a:fld>
            <a:endParaRPr lang="en-US" sz="900" dirty="0">
              <a:solidFill>
                <a:prstClr val="black">
                  <a:lumMod val="75000"/>
                  <a:lumOff val="25000"/>
                </a:prstClr>
              </a:solidFill>
              <a:latin typeface="+mn-lt"/>
            </a:endParaRPr>
          </a:p>
        </p:txBody>
      </p:sp>
      <p:sp>
        <p:nvSpPr>
          <p:cNvPr id="108" name="Rectangle 107"/>
          <p:cNvSpPr/>
          <p:nvPr/>
        </p:nvSpPr>
        <p:spPr>
          <a:xfrm>
            <a:off x="1232807" y="3055250"/>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smtClean="0">
                <a:solidFill>
                  <a:srgbClr val="C0504D">
                    <a:lumMod val="75000"/>
                  </a:srgbClr>
                </a:solidFill>
                <a:latin typeface="Tw Cen MT" panose="020B0602020104020603" pitchFamily="34" charset="0"/>
              </a:rPr>
              <a:t>Trip Distribution</a:t>
            </a:r>
            <a:endParaRPr lang="en-US" sz="2400" b="1" dirty="0">
              <a:solidFill>
                <a:srgbClr val="C0504D">
                  <a:lumMod val="75000"/>
                </a:srgbClr>
              </a:solidFill>
              <a:latin typeface="Tw Cen MT" panose="020B0602020104020603" pitchFamily="34" charset="0"/>
            </a:endParaRPr>
          </a:p>
        </p:txBody>
      </p:sp>
      <p:sp>
        <p:nvSpPr>
          <p:cNvPr id="109" name="Rectangle 108"/>
          <p:cNvSpPr/>
          <p:nvPr/>
        </p:nvSpPr>
        <p:spPr>
          <a:xfrm>
            <a:off x="1251857" y="1797956"/>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smtClean="0">
                <a:solidFill>
                  <a:srgbClr val="C0504D">
                    <a:lumMod val="75000"/>
                  </a:srgbClr>
                </a:solidFill>
                <a:latin typeface="Tw Cen MT" panose="020B0602020104020603" pitchFamily="34" charset="0"/>
              </a:rPr>
              <a:t>Trip Generation</a:t>
            </a:r>
            <a:endParaRPr lang="en-US" sz="2400" b="1" dirty="0">
              <a:solidFill>
                <a:srgbClr val="C0504D">
                  <a:lumMod val="75000"/>
                </a:srgbClr>
              </a:solidFill>
              <a:latin typeface="Tw Cen MT" panose="020B0602020104020603" pitchFamily="34" charset="0"/>
            </a:endParaRPr>
          </a:p>
        </p:txBody>
      </p:sp>
      <p:sp>
        <p:nvSpPr>
          <p:cNvPr id="110" name="Rectangle 109"/>
          <p:cNvSpPr/>
          <p:nvPr/>
        </p:nvSpPr>
        <p:spPr>
          <a:xfrm>
            <a:off x="1237344" y="5511796"/>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smtClean="0">
                <a:solidFill>
                  <a:srgbClr val="C0504D">
                    <a:lumMod val="75000"/>
                  </a:srgbClr>
                </a:solidFill>
                <a:latin typeface="Tw Cen MT" panose="020B0602020104020603" pitchFamily="34" charset="0"/>
              </a:rPr>
              <a:t>Assignment</a:t>
            </a:r>
            <a:endParaRPr lang="en-US" sz="2400" b="1" dirty="0">
              <a:solidFill>
                <a:srgbClr val="C0504D">
                  <a:lumMod val="75000"/>
                </a:srgbClr>
              </a:solidFill>
              <a:latin typeface="Tw Cen MT" panose="020B0602020104020603" pitchFamily="34" charset="0"/>
            </a:endParaRPr>
          </a:p>
        </p:txBody>
      </p:sp>
      <p:sp>
        <p:nvSpPr>
          <p:cNvPr id="111" name="Rectangle 110"/>
          <p:cNvSpPr/>
          <p:nvPr/>
        </p:nvSpPr>
        <p:spPr>
          <a:xfrm>
            <a:off x="1242785" y="4319798"/>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smtClean="0">
                <a:solidFill>
                  <a:srgbClr val="C0504D">
                    <a:lumMod val="75000"/>
                  </a:srgbClr>
                </a:solidFill>
                <a:latin typeface="Tw Cen MT" panose="020B0602020104020603" pitchFamily="34" charset="0"/>
              </a:rPr>
              <a:t>Mode Choice</a:t>
            </a:r>
            <a:endParaRPr lang="en-US" sz="2400" b="1" dirty="0">
              <a:solidFill>
                <a:srgbClr val="C0504D">
                  <a:lumMod val="75000"/>
                </a:srgbClr>
              </a:solidFill>
              <a:latin typeface="Tw Cen MT" panose="020B0602020104020603" pitchFamily="34" charset="0"/>
            </a:endParaRPr>
          </a:p>
        </p:txBody>
      </p:sp>
      <p:cxnSp>
        <p:nvCxnSpPr>
          <p:cNvPr id="112" name="Straight Arrow Connector 111"/>
          <p:cNvCxnSpPr>
            <a:stCxn id="109" idx="2"/>
            <a:endCxn id="108" idx="0"/>
          </p:cNvCxnSpPr>
          <p:nvPr/>
        </p:nvCxnSpPr>
        <p:spPr>
          <a:xfrm flipH="1">
            <a:off x="2390323" y="2746827"/>
            <a:ext cx="19050" cy="308423"/>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8" idx="2"/>
            <a:endCxn id="111" idx="0"/>
          </p:cNvCxnSpPr>
          <p:nvPr/>
        </p:nvCxnSpPr>
        <p:spPr>
          <a:xfrm>
            <a:off x="2390323" y="4004121"/>
            <a:ext cx="9978" cy="315677"/>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11" idx="2"/>
            <a:endCxn id="110" idx="0"/>
          </p:cNvCxnSpPr>
          <p:nvPr/>
        </p:nvCxnSpPr>
        <p:spPr>
          <a:xfrm flipH="1">
            <a:off x="2394860" y="5268669"/>
            <a:ext cx="5441" cy="243127"/>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4359721" y="2062857"/>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smtClean="0">
                <a:solidFill>
                  <a:prstClr val="black"/>
                </a:solidFill>
              </a:rPr>
              <a:t>How many trips will be made?</a:t>
            </a:r>
          </a:p>
        </p:txBody>
      </p:sp>
      <p:sp>
        <p:nvSpPr>
          <p:cNvPr id="116" name="Rectangle 115"/>
          <p:cNvSpPr/>
          <p:nvPr/>
        </p:nvSpPr>
        <p:spPr>
          <a:xfrm>
            <a:off x="4366978" y="3260271"/>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smtClean="0">
                <a:solidFill>
                  <a:prstClr val="black"/>
                </a:solidFill>
              </a:rPr>
              <a:t>Where do trips go to?</a:t>
            </a:r>
          </a:p>
        </p:txBody>
      </p:sp>
      <p:sp>
        <p:nvSpPr>
          <p:cNvPr id="117" name="Rectangle 116"/>
          <p:cNvSpPr/>
          <p:nvPr/>
        </p:nvSpPr>
        <p:spPr>
          <a:xfrm>
            <a:off x="4359722" y="4602825"/>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smtClean="0">
                <a:solidFill>
                  <a:prstClr val="black"/>
                </a:solidFill>
              </a:rPr>
              <a:t>How will they get there?  Automobile, transit, bicycle, or </a:t>
            </a:r>
            <a:r>
              <a:rPr lang="en-US" sz="2400" dirty="0" smtClean="0">
                <a:solidFill>
                  <a:prstClr val="black"/>
                </a:solidFill>
              </a:rPr>
              <a:t>walking</a:t>
            </a:r>
            <a:endParaRPr lang="en-US" sz="2400" dirty="0" smtClean="0">
              <a:solidFill>
                <a:prstClr val="black"/>
              </a:solidFill>
            </a:endParaRPr>
          </a:p>
        </p:txBody>
      </p:sp>
      <p:sp>
        <p:nvSpPr>
          <p:cNvPr id="118" name="Rectangle 117"/>
          <p:cNvSpPr/>
          <p:nvPr/>
        </p:nvSpPr>
        <p:spPr>
          <a:xfrm>
            <a:off x="4352464" y="5756670"/>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smtClean="0">
                <a:solidFill>
                  <a:prstClr val="black"/>
                </a:solidFill>
              </a:rPr>
              <a:t>What routes are taken?</a:t>
            </a:r>
          </a:p>
        </p:txBody>
      </p:sp>
      <p:sp>
        <p:nvSpPr>
          <p:cNvPr id="119" name="Right Arrow 118"/>
          <p:cNvSpPr/>
          <p:nvPr/>
        </p:nvSpPr>
        <p:spPr>
          <a:xfrm>
            <a:off x="3748314" y="2178957"/>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0" name="Right Arrow 119"/>
          <p:cNvSpPr/>
          <p:nvPr/>
        </p:nvSpPr>
        <p:spPr>
          <a:xfrm>
            <a:off x="3741057" y="3332843"/>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1" name="Right Arrow 120"/>
          <p:cNvSpPr/>
          <p:nvPr/>
        </p:nvSpPr>
        <p:spPr>
          <a:xfrm>
            <a:off x="3748317" y="4704419"/>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2" name="Right Arrow 121"/>
          <p:cNvSpPr/>
          <p:nvPr/>
        </p:nvSpPr>
        <p:spPr>
          <a:xfrm>
            <a:off x="3755577" y="5858285"/>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4539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50"/>
                                  </p:stCondLst>
                                  <p:childTnLst>
                                    <p:set>
                                      <p:cBhvr>
                                        <p:cTn id="11" dur="1" fill="hold">
                                          <p:stCondLst>
                                            <p:cond delay="0"/>
                                          </p:stCondLst>
                                        </p:cTn>
                                        <p:tgtEl>
                                          <p:spTgt spid="116"/>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120"/>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17"/>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grpId="0" nodeType="withEffect">
                                  <p:stCondLst>
                                    <p:cond delay="750"/>
                                  </p:stCondLst>
                                  <p:childTnLst>
                                    <p:set>
                                      <p:cBhvr>
                                        <p:cTn id="19" dur="1" fill="hold">
                                          <p:stCondLst>
                                            <p:cond delay="0"/>
                                          </p:stCondLst>
                                        </p:cTn>
                                        <p:tgtEl>
                                          <p:spTgt spid="118"/>
                                        </p:tgtEl>
                                        <p:attrNameLst>
                                          <p:attrName>style.visibility</p:attrName>
                                        </p:attrNameLst>
                                      </p:cBhvr>
                                      <p:to>
                                        <p:strVal val="visible"/>
                                      </p:to>
                                    </p:set>
                                  </p:childTnLst>
                                </p:cTn>
                              </p:par>
                              <p:par>
                                <p:cTn id="20" presetID="1" presetClass="entr" presetSubtype="0" fill="hold" grpId="0" nodeType="withEffect">
                                  <p:stCondLst>
                                    <p:cond delay="750"/>
                                  </p:stCondLst>
                                  <p:childTnLst>
                                    <p:set>
                                      <p:cBhvr>
                                        <p:cTn id="21"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animBg="1"/>
      <p:bldP spid="120" grpId="0" animBg="1"/>
      <p:bldP spid="121" grpId="0" animBg="1"/>
      <p:bldP spid="1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6</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457200" y="1743930"/>
            <a:ext cx="8372952" cy="4612419"/>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r>
              <a:rPr lang="en-US" sz="3600" b="1" dirty="0" smtClean="0">
                <a:solidFill>
                  <a:prstClr val="black"/>
                </a:solidFill>
                <a:latin typeface="Tw Cen MT" panose="020B0602020104020603" pitchFamily="34" charset="0"/>
              </a:rPr>
              <a:t>What are these?</a:t>
            </a:r>
          </a:p>
          <a:p>
            <a:pPr defTabSz="457200">
              <a:buClr>
                <a:srgbClr val="FF0000"/>
              </a:buClr>
            </a:pPr>
            <a:endParaRPr lang="en-US" sz="3200" dirty="0" smtClean="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white">
                    <a:lumMod val="50000"/>
                  </a:prstClr>
                </a:solidFill>
                <a:latin typeface="Tw Cen MT" panose="020B0602020104020603" pitchFamily="34" charset="0"/>
              </a:rPr>
              <a:t>Traffic Analysis Zone (TAZ)</a:t>
            </a:r>
          </a:p>
          <a:p>
            <a:pPr marL="285750" indent="-285750" defTabSz="457200">
              <a:buClr>
                <a:srgbClr val="FF0000"/>
              </a:buClr>
              <a:buFont typeface="Wingdings" panose="05000000000000000000" pitchFamily="2" charset="2"/>
              <a:buChar char="q"/>
            </a:pPr>
            <a:endParaRPr lang="en-US" sz="3200" dirty="0" smtClean="0">
              <a:solidFill>
                <a:prstClr val="white">
                  <a:lumMod val="50000"/>
                </a:prstClr>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white">
                    <a:lumMod val="50000"/>
                  </a:prstClr>
                </a:solidFill>
                <a:latin typeface="Tw Cen MT" panose="020B0602020104020603" pitchFamily="34" charset="0"/>
              </a:rPr>
              <a:t>Centroid</a:t>
            </a:r>
          </a:p>
          <a:p>
            <a:pPr marL="285750" indent="-285750" defTabSz="457200">
              <a:buClr>
                <a:srgbClr val="FF0000"/>
              </a:buClr>
              <a:buFont typeface="Wingdings" panose="05000000000000000000" pitchFamily="2" charset="2"/>
              <a:buChar char="q"/>
            </a:pPr>
            <a:endParaRPr lang="en-US" sz="3200" dirty="0" smtClean="0">
              <a:solidFill>
                <a:prstClr val="white">
                  <a:lumMod val="50000"/>
                </a:prstClr>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white">
                    <a:lumMod val="50000"/>
                  </a:prstClr>
                </a:solidFill>
                <a:latin typeface="Tw Cen MT" panose="020B0602020104020603" pitchFamily="34" charset="0"/>
              </a:rPr>
              <a:t>Centroid Connector</a:t>
            </a:r>
          </a:p>
          <a:p>
            <a:pPr marL="285750" indent="-285750" defTabSz="457200">
              <a:buClr>
                <a:srgbClr val="FF0000"/>
              </a:buClr>
            </a:pPr>
            <a:endParaRPr lang="en-US" sz="3200" dirty="0" smtClean="0">
              <a:solidFill>
                <a:prstClr val="white">
                  <a:lumMod val="50000"/>
                </a:prstClr>
              </a:solidFill>
              <a:latin typeface="Tw Cen MT" panose="020B0602020104020603" pitchFamily="34" charset="0"/>
            </a:endParaRPr>
          </a:p>
        </p:txBody>
      </p:sp>
    </p:spTree>
    <p:extLst>
      <p:ext uri="{BB962C8B-B14F-4D97-AF65-F5344CB8AC3E}">
        <p14:creationId xmlns:p14="http://schemas.microsoft.com/office/powerpoint/2010/main" val="2884786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7</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1600239" y="2085975"/>
            <a:ext cx="7743786" cy="3705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Freeform 6"/>
          <p:cNvSpPr/>
          <p:nvPr/>
        </p:nvSpPr>
        <p:spPr>
          <a:xfrm>
            <a:off x="2561810" y="2743201"/>
            <a:ext cx="5522686" cy="2583542"/>
          </a:xfrm>
          <a:custGeom>
            <a:avLst/>
            <a:gdLst>
              <a:gd name="connsiteX0" fmla="*/ 0 w 6125028"/>
              <a:gd name="connsiteY0" fmla="*/ 2046514 h 2873828"/>
              <a:gd name="connsiteX1" fmla="*/ 696685 w 6125028"/>
              <a:gd name="connsiteY1" fmla="*/ 2743200 h 2873828"/>
              <a:gd name="connsiteX2" fmla="*/ 1248228 w 6125028"/>
              <a:gd name="connsiteY2" fmla="*/ 2873828 h 2873828"/>
              <a:gd name="connsiteX3" fmla="*/ 2540000 w 6125028"/>
              <a:gd name="connsiteY3" fmla="*/ 2859314 h 2873828"/>
              <a:gd name="connsiteX4" fmla="*/ 4441371 w 6125028"/>
              <a:gd name="connsiteY4" fmla="*/ 2815771 h 2873828"/>
              <a:gd name="connsiteX5" fmla="*/ 4644571 w 6125028"/>
              <a:gd name="connsiteY5" fmla="*/ 2656114 h 2873828"/>
              <a:gd name="connsiteX6" fmla="*/ 5239657 w 6125028"/>
              <a:gd name="connsiteY6" fmla="*/ 2278743 h 2873828"/>
              <a:gd name="connsiteX7" fmla="*/ 6096000 w 6125028"/>
              <a:gd name="connsiteY7" fmla="*/ 2032000 h 2873828"/>
              <a:gd name="connsiteX8" fmla="*/ 5617028 w 6125028"/>
              <a:gd name="connsiteY8" fmla="*/ 1407886 h 2873828"/>
              <a:gd name="connsiteX9" fmla="*/ 6125028 w 6125028"/>
              <a:gd name="connsiteY9" fmla="*/ 232228 h 2873828"/>
              <a:gd name="connsiteX10" fmla="*/ 5341257 w 6125028"/>
              <a:gd name="connsiteY10" fmla="*/ 0 h 2873828"/>
              <a:gd name="connsiteX11" fmla="*/ 2873828 w 6125028"/>
              <a:gd name="connsiteY11" fmla="*/ 159657 h 2873828"/>
              <a:gd name="connsiteX12" fmla="*/ 1698171 w 6125028"/>
              <a:gd name="connsiteY12" fmla="*/ 275771 h 2873828"/>
              <a:gd name="connsiteX13" fmla="*/ 551543 w 6125028"/>
              <a:gd name="connsiteY13" fmla="*/ 566057 h 2873828"/>
              <a:gd name="connsiteX14" fmla="*/ 377371 w 6125028"/>
              <a:gd name="connsiteY14" fmla="*/ 885371 h 2873828"/>
              <a:gd name="connsiteX15" fmla="*/ 522514 w 6125028"/>
              <a:gd name="connsiteY15" fmla="*/ 1291771 h 2873828"/>
              <a:gd name="connsiteX16" fmla="*/ 0 w 6125028"/>
              <a:gd name="connsiteY16" fmla="*/ 2046514 h 287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028" h="2873828">
                <a:moveTo>
                  <a:pt x="0" y="2046514"/>
                </a:moveTo>
                <a:lnTo>
                  <a:pt x="696685" y="2743200"/>
                </a:lnTo>
                <a:lnTo>
                  <a:pt x="1248228" y="2873828"/>
                </a:lnTo>
                <a:lnTo>
                  <a:pt x="2540000" y="2859314"/>
                </a:lnTo>
                <a:lnTo>
                  <a:pt x="4441371" y="2815771"/>
                </a:lnTo>
                <a:lnTo>
                  <a:pt x="4644571" y="2656114"/>
                </a:lnTo>
                <a:lnTo>
                  <a:pt x="5239657" y="2278743"/>
                </a:lnTo>
                <a:lnTo>
                  <a:pt x="6096000" y="2032000"/>
                </a:lnTo>
                <a:lnTo>
                  <a:pt x="5617028" y="1407886"/>
                </a:lnTo>
                <a:lnTo>
                  <a:pt x="6125028" y="232228"/>
                </a:lnTo>
                <a:lnTo>
                  <a:pt x="5341257" y="0"/>
                </a:lnTo>
                <a:lnTo>
                  <a:pt x="2873828" y="159657"/>
                </a:lnTo>
                <a:lnTo>
                  <a:pt x="1698171" y="275771"/>
                </a:lnTo>
                <a:lnTo>
                  <a:pt x="551543" y="566057"/>
                </a:lnTo>
                <a:lnTo>
                  <a:pt x="377371" y="885371"/>
                </a:lnTo>
                <a:lnTo>
                  <a:pt x="522514" y="1291771"/>
                </a:lnTo>
                <a:lnTo>
                  <a:pt x="0" y="2046514"/>
                </a:lnTo>
                <a:close/>
              </a:path>
            </a:pathLst>
          </a:custGeom>
          <a:noFill/>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8" name="Straight Connector 7"/>
          <p:cNvCxnSpPr/>
          <p:nvPr/>
        </p:nvCxnSpPr>
        <p:spPr>
          <a:xfrm>
            <a:off x="1698132" y="6088744"/>
            <a:ext cx="1183859" cy="0"/>
          </a:xfrm>
          <a:prstGeom prst="line">
            <a:avLst/>
          </a:prstGeom>
          <a:ln w="38100">
            <a:prstDash val="solid"/>
          </a:ln>
        </p:spPr>
        <p:style>
          <a:lnRef idx="2">
            <a:schemeClr val="accent1"/>
          </a:lnRef>
          <a:fillRef idx="0">
            <a:schemeClr val="accent1"/>
          </a:fillRef>
          <a:effectRef idx="1">
            <a:schemeClr val="accent1"/>
          </a:effectRef>
          <a:fontRef idx="minor">
            <a:schemeClr val="tx1"/>
          </a:fontRef>
        </p:style>
      </p:cxnSp>
      <p:sp>
        <p:nvSpPr>
          <p:cNvPr id="9" name="Rectangle 6"/>
          <p:cNvSpPr>
            <a:spLocks noChangeArrowheads="1"/>
          </p:cNvSpPr>
          <p:nvPr/>
        </p:nvSpPr>
        <p:spPr bwMode="auto">
          <a:xfrm>
            <a:off x="2998754" y="5961200"/>
            <a:ext cx="1146149"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white">
                    <a:lumMod val="50000"/>
                  </a:prstClr>
                </a:solidFill>
                <a:latin typeface="Univers (W1)" charset="0"/>
              </a:rPr>
              <a:t>Model Boundary </a:t>
            </a:r>
            <a:endParaRPr lang="en-US" altLang="en-US" sz="1000" dirty="0">
              <a:solidFill>
                <a:prstClr val="white">
                  <a:lumMod val="50000"/>
                </a:prstClr>
              </a:solidFill>
              <a:latin typeface="Univers (W1)" charset="0"/>
            </a:endParaRPr>
          </a:p>
        </p:txBody>
      </p:sp>
      <p:sp>
        <p:nvSpPr>
          <p:cNvPr id="10" name="Rectangle 6"/>
          <p:cNvSpPr>
            <a:spLocks noChangeArrowheads="1"/>
          </p:cNvSpPr>
          <p:nvPr/>
        </p:nvSpPr>
        <p:spPr bwMode="auto">
          <a:xfrm>
            <a:off x="3677108" y="1631628"/>
            <a:ext cx="3450433" cy="335989"/>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600" b="1" dirty="0" smtClean="0">
                <a:solidFill>
                  <a:prstClr val="white">
                    <a:lumMod val="50000"/>
                  </a:prstClr>
                </a:solidFill>
                <a:latin typeface="Univers (W1)" charset="0"/>
              </a:rPr>
              <a:t>Schematic Representation of TAZ</a:t>
            </a:r>
            <a:endParaRPr lang="en-US" altLang="en-US" sz="1600" b="1" dirty="0">
              <a:solidFill>
                <a:prstClr val="white">
                  <a:lumMod val="50000"/>
                </a:prstClr>
              </a:solidFill>
              <a:latin typeface="Univers (W1)" charset="0"/>
            </a:endParaRPr>
          </a:p>
        </p:txBody>
      </p:sp>
    </p:spTree>
    <p:extLst>
      <p:ext uri="{BB962C8B-B14F-4D97-AF65-F5344CB8AC3E}">
        <p14:creationId xmlns:p14="http://schemas.microsoft.com/office/powerpoint/2010/main" val="413243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8</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1600239" y="2071689"/>
            <a:ext cx="7929559" cy="359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Freeform 6"/>
          <p:cNvSpPr/>
          <p:nvPr/>
        </p:nvSpPr>
        <p:spPr>
          <a:xfrm>
            <a:off x="2561810" y="2743201"/>
            <a:ext cx="5522686" cy="2583542"/>
          </a:xfrm>
          <a:custGeom>
            <a:avLst/>
            <a:gdLst>
              <a:gd name="connsiteX0" fmla="*/ 0 w 6125028"/>
              <a:gd name="connsiteY0" fmla="*/ 2046514 h 2873828"/>
              <a:gd name="connsiteX1" fmla="*/ 696685 w 6125028"/>
              <a:gd name="connsiteY1" fmla="*/ 2743200 h 2873828"/>
              <a:gd name="connsiteX2" fmla="*/ 1248228 w 6125028"/>
              <a:gd name="connsiteY2" fmla="*/ 2873828 h 2873828"/>
              <a:gd name="connsiteX3" fmla="*/ 2540000 w 6125028"/>
              <a:gd name="connsiteY3" fmla="*/ 2859314 h 2873828"/>
              <a:gd name="connsiteX4" fmla="*/ 4441371 w 6125028"/>
              <a:gd name="connsiteY4" fmla="*/ 2815771 h 2873828"/>
              <a:gd name="connsiteX5" fmla="*/ 4644571 w 6125028"/>
              <a:gd name="connsiteY5" fmla="*/ 2656114 h 2873828"/>
              <a:gd name="connsiteX6" fmla="*/ 5239657 w 6125028"/>
              <a:gd name="connsiteY6" fmla="*/ 2278743 h 2873828"/>
              <a:gd name="connsiteX7" fmla="*/ 6096000 w 6125028"/>
              <a:gd name="connsiteY7" fmla="*/ 2032000 h 2873828"/>
              <a:gd name="connsiteX8" fmla="*/ 5617028 w 6125028"/>
              <a:gd name="connsiteY8" fmla="*/ 1407886 h 2873828"/>
              <a:gd name="connsiteX9" fmla="*/ 6125028 w 6125028"/>
              <a:gd name="connsiteY9" fmla="*/ 232228 h 2873828"/>
              <a:gd name="connsiteX10" fmla="*/ 5341257 w 6125028"/>
              <a:gd name="connsiteY10" fmla="*/ 0 h 2873828"/>
              <a:gd name="connsiteX11" fmla="*/ 2873828 w 6125028"/>
              <a:gd name="connsiteY11" fmla="*/ 159657 h 2873828"/>
              <a:gd name="connsiteX12" fmla="*/ 1698171 w 6125028"/>
              <a:gd name="connsiteY12" fmla="*/ 275771 h 2873828"/>
              <a:gd name="connsiteX13" fmla="*/ 551543 w 6125028"/>
              <a:gd name="connsiteY13" fmla="*/ 566057 h 2873828"/>
              <a:gd name="connsiteX14" fmla="*/ 377371 w 6125028"/>
              <a:gd name="connsiteY14" fmla="*/ 885371 h 2873828"/>
              <a:gd name="connsiteX15" fmla="*/ 522514 w 6125028"/>
              <a:gd name="connsiteY15" fmla="*/ 1291771 h 2873828"/>
              <a:gd name="connsiteX16" fmla="*/ 0 w 6125028"/>
              <a:gd name="connsiteY16" fmla="*/ 2046514 h 287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028" h="2873828">
                <a:moveTo>
                  <a:pt x="0" y="2046514"/>
                </a:moveTo>
                <a:lnTo>
                  <a:pt x="696685" y="2743200"/>
                </a:lnTo>
                <a:lnTo>
                  <a:pt x="1248228" y="2873828"/>
                </a:lnTo>
                <a:lnTo>
                  <a:pt x="2540000" y="2859314"/>
                </a:lnTo>
                <a:lnTo>
                  <a:pt x="4441371" y="2815771"/>
                </a:lnTo>
                <a:lnTo>
                  <a:pt x="4644571" y="2656114"/>
                </a:lnTo>
                <a:lnTo>
                  <a:pt x="5239657" y="2278743"/>
                </a:lnTo>
                <a:lnTo>
                  <a:pt x="6096000" y="2032000"/>
                </a:lnTo>
                <a:lnTo>
                  <a:pt x="5617028" y="1407886"/>
                </a:lnTo>
                <a:lnTo>
                  <a:pt x="6125028" y="232228"/>
                </a:lnTo>
                <a:lnTo>
                  <a:pt x="5341257" y="0"/>
                </a:lnTo>
                <a:lnTo>
                  <a:pt x="2873828" y="159657"/>
                </a:lnTo>
                <a:lnTo>
                  <a:pt x="1698171" y="275771"/>
                </a:lnTo>
                <a:lnTo>
                  <a:pt x="551543" y="566057"/>
                </a:lnTo>
                <a:lnTo>
                  <a:pt x="377371" y="885371"/>
                </a:lnTo>
                <a:lnTo>
                  <a:pt x="522514" y="1291771"/>
                </a:lnTo>
                <a:lnTo>
                  <a:pt x="0" y="2046514"/>
                </a:lnTo>
                <a:close/>
              </a:path>
            </a:pathLst>
          </a:custGeom>
          <a:noFill/>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8" name="Straight Connector 7"/>
          <p:cNvCxnSpPr/>
          <p:nvPr/>
        </p:nvCxnSpPr>
        <p:spPr>
          <a:xfrm>
            <a:off x="3064357" y="3933372"/>
            <a:ext cx="1698171" cy="203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762528" y="3933372"/>
            <a:ext cx="1567543" cy="203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7" idx="8"/>
          </p:cNvCxnSpPr>
          <p:nvPr/>
        </p:nvCxnSpPr>
        <p:spPr>
          <a:xfrm>
            <a:off x="6330071" y="3933372"/>
            <a:ext cx="1296382" cy="755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7" idx="2"/>
          </p:cNvCxnSpPr>
          <p:nvPr/>
        </p:nvCxnSpPr>
        <p:spPr>
          <a:xfrm flipH="1">
            <a:off x="3687286" y="4136572"/>
            <a:ext cx="1075242" cy="1190171"/>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4"/>
          </p:cNvCxnSpPr>
          <p:nvPr/>
        </p:nvCxnSpPr>
        <p:spPr>
          <a:xfrm>
            <a:off x="5430185" y="4034972"/>
            <a:ext cx="1136227" cy="123957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12"/>
          </p:cNvCxnSpPr>
          <p:nvPr/>
        </p:nvCxnSpPr>
        <p:spPr>
          <a:xfrm>
            <a:off x="4092981" y="2991116"/>
            <a:ext cx="669547" cy="114545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23154" y="2902858"/>
            <a:ext cx="107031" cy="113211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10"/>
          </p:cNvCxnSpPr>
          <p:nvPr/>
        </p:nvCxnSpPr>
        <p:spPr>
          <a:xfrm flipH="1">
            <a:off x="6330071" y="2743201"/>
            <a:ext cx="1047731" cy="119017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6"/>
          </p:cNvCxnSpPr>
          <p:nvPr/>
        </p:nvCxnSpPr>
        <p:spPr>
          <a:xfrm flipH="1" flipV="1">
            <a:off x="6808132" y="3971124"/>
            <a:ext cx="478061" cy="82064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7" name="Rectangle 6"/>
          <p:cNvSpPr>
            <a:spLocks noChangeArrowheads="1"/>
          </p:cNvSpPr>
          <p:nvPr/>
        </p:nvSpPr>
        <p:spPr bwMode="auto">
          <a:xfrm>
            <a:off x="3671688" y="3427185"/>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1</a:t>
            </a:r>
          </a:p>
        </p:txBody>
      </p:sp>
      <p:cxnSp>
        <p:nvCxnSpPr>
          <p:cNvPr id="18" name="Straight Connector 17"/>
          <p:cNvCxnSpPr/>
          <p:nvPr/>
        </p:nvCxnSpPr>
        <p:spPr>
          <a:xfrm>
            <a:off x="1555257" y="6088744"/>
            <a:ext cx="1183859" cy="0"/>
          </a:xfrm>
          <a:prstGeom prst="line">
            <a:avLst/>
          </a:prstGeom>
          <a:ln w="38100">
            <a:prstDash val="solid"/>
          </a:ln>
        </p:spPr>
        <p:style>
          <a:lnRef idx="2">
            <a:schemeClr val="accent1"/>
          </a:lnRef>
          <a:fillRef idx="0">
            <a:schemeClr val="accent1"/>
          </a:fillRef>
          <a:effectRef idx="1">
            <a:schemeClr val="accent1"/>
          </a:effectRef>
          <a:fontRef idx="minor">
            <a:schemeClr val="tx1"/>
          </a:fontRef>
        </p:style>
      </p:cxnSp>
      <p:sp>
        <p:nvSpPr>
          <p:cNvPr id="19" name="Rectangle 6"/>
          <p:cNvSpPr>
            <a:spLocks noChangeArrowheads="1"/>
          </p:cNvSpPr>
          <p:nvPr/>
        </p:nvSpPr>
        <p:spPr bwMode="auto">
          <a:xfrm>
            <a:off x="2855879" y="5961200"/>
            <a:ext cx="1146149"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white">
                    <a:lumMod val="50000"/>
                  </a:prstClr>
                </a:solidFill>
                <a:latin typeface="Univers (W1)" charset="0"/>
              </a:rPr>
              <a:t>Model Boundary </a:t>
            </a:r>
            <a:endParaRPr lang="en-US" altLang="en-US" sz="1000" dirty="0">
              <a:solidFill>
                <a:prstClr val="white">
                  <a:lumMod val="50000"/>
                </a:prstClr>
              </a:solidFill>
              <a:latin typeface="Univers (W1)" charset="0"/>
            </a:endParaRPr>
          </a:p>
        </p:txBody>
      </p:sp>
      <p:sp>
        <p:nvSpPr>
          <p:cNvPr id="20" name="Rectangle 6"/>
          <p:cNvSpPr>
            <a:spLocks noChangeArrowheads="1"/>
          </p:cNvSpPr>
          <p:nvPr/>
        </p:nvSpPr>
        <p:spPr bwMode="auto">
          <a:xfrm>
            <a:off x="3418413" y="4388065"/>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black"/>
                </a:solidFill>
                <a:latin typeface="Univers (W1)" charset="0"/>
              </a:rPr>
              <a:t>2</a:t>
            </a:r>
            <a:endParaRPr lang="en-US" altLang="en-US" sz="1000" dirty="0">
              <a:solidFill>
                <a:prstClr val="black"/>
              </a:solidFill>
              <a:latin typeface="Univers (W1)" charset="0"/>
            </a:endParaRPr>
          </a:p>
        </p:txBody>
      </p:sp>
      <p:sp>
        <p:nvSpPr>
          <p:cNvPr id="21" name="Rectangle 6"/>
          <p:cNvSpPr>
            <a:spLocks noChangeArrowheads="1"/>
          </p:cNvSpPr>
          <p:nvPr/>
        </p:nvSpPr>
        <p:spPr bwMode="auto">
          <a:xfrm>
            <a:off x="4802432" y="3347087"/>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3</a:t>
            </a:r>
          </a:p>
        </p:txBody>
      </p:sp>
      <p:sp>
        <p:nvSpPr>
          <p:cNvPr id="22" name="Rectangle 6"/>
          <p:cNvSpPr>
            <a:spLocks noChangeArrowheads="1"/>
          </p:cNvSpPr>
          <p:nvPr/>
        </p:nvSpPr>
        <p:spPr bwMode="auto">
          <a:xfrm>
            <a:off x="4954832" y="4609829"/>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black"/>
                </a:solidFill>
                <a:latin typeface="Univers (W1)" charset="0"/>
              </a:rPr>
              <a:t>4</a:t>
            </a:r>
            <a:endParaRPr lang="en-US" altLang="en-US" sz="1000" dirty="0">
              <a:solidFill>
                <a:prstClr val="black"/>
              </a:solidFill>
              <a:latin typeface="Univers (W1)" charset="0"/>
            </a:endParaRPr>
          </a:p>
        </p:txBody>
      </p:sp>
      <p:sp>
        <p:nvSpPr>
          <p:cNvPr id="23" name="Rectangle 6"/>
          <p:cNvSpPr>
            <a:spLocks noChangeArrowheads="1"/>
          </p:cNvSpPr>
          <p:nvPr/>
        </p:nvSpPr>
        <p:spPr bwMode="auto">
          <a:xfrm>
            <a:off x="5871660" y="3180177"/>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black"/>
                </a:solidFill>
                <a:latin typeface="Univers (W1)" charset="0"/>
              </a:rPr>
              <a:t>5</a:t>
            </a:r>
            <a:endParaRPr lang="en-US" altLang="en-US" sz="1000" dirty="0">
              <a:solidFill>
                <a:prstClr val="black"/>
              </a:solidFill>
              <a:latin typeface="Univers (W1)" charset="0"/>
            </a:endParaRPr>
          </a:p>
        </p:txBody>
      </p:sp>
      <p:sp>
        <p:nvSpPr>
          <p:cNvPr id="24" name="Rectangle 6"/>
          <p:cNvSpPr>
            <a:spLocks noChangeArrowheads="1"/>
          </p:cNvSpPr>
          <p:nvPr/>
        </p:nvSpPr>
        <p:spPr bwMode="auto">
          <a:xfrm>
            <a:off x="6314340" y="429050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6</a:t>
            </a:r>
          </a:p>
        </p:txBody>
      </p:sp>
      <p:sp>
        <p:nvSpPr>
          <p:cNvPr id="25" name="Rectangle 6"/>
          <p:cNvSpPr>
            <a:spLocks noChangeArrowheads="1"/>
          </p:cNvSpPr>
          <p:nvPr/>
        </p:nvSpPr>
        <p:spPr bwMode="auto">
          <a:xfrm>
            <a:off x="7159555" y="341266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7</a:t>
            </a:r>
          </a:p>
        </p:txBody>
      </p:sp>
      <p:sp>
        <p:nvSpPr>
          <p:cNvPr id="26" name="Rectangle 6"/>
          <p:cNvSpPr>
            <a:spLocks noChangeArrowheads="1"/>
          </p:cNvSpPr>
          <p:nvPr/>
        </p:nvSpPr>
        <p:spPr bwMode="auto">
          <a:xfrm>
            <a:off x="7311955" y="421819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black"/>
                </a:solidFill>
                <a:latin typeface="Univers (W1)" charset="0"/>
              </a:rPr>
              <a:t>8</a:t>
            </a:r>
            <a:endParaRPr lang="en-US" altLang="en-US" sz="1000" dirty="0">
              <a:solidFill>
                <a:prstClr val="black"/>
              </a:solidFill>
              <a:latin typeface="Univers (W1)" charset="0"/>
            </a:endParaRPr>
          </a:p>
        </p:txBody>
      </p:sp>
      <p:cxnSp>
        <p:nvCxnSpPr>
          <p:cNvPr id="27" name="Straight Connector 26"/>
          <p:cNvCxnSpPr/>
          <p:nvPr/>
        </p:nvCxnSpPr>
        <p:spPr>
          <a:xfrm>
            <a:off x="4505742" y="6086926"/>
            <a:ext cx="1183859" cy="0"/>
          </a:xfrm>
          <a:prstGeom prst="line">
            <a:avLst/>
          </a:prstGeom>
          <a:ln w="28575">
            <a:prstDash val="dash"/>
          </a:ln>
        </p:spPr>
        <p:style>
          <a:lnRef idx="2">
            <a:schemeClr val="accent1"/>
          </a:lnRef>
          <a:fillRef idx="0">
            <a:schemeClr val="accent1"/>
          </a:fillRef>
          <a:effectRef idx="1">
            <a:schemeClr val="accent1"/>
          </a:effectRef>
          <a:fontRef idx="minor">
            <a:schemeClr val="tx1"/>
          </a:fontRef>
        </p:style>
      </p:cxnSp>
      <p:sp>
        <p:nvSpPr>
          <p:cNvPr id="28" name="Rectangle 6"/>
          <p:cNvSpPr>
            <a:spLocks noChangeArrowheads="1"/>
          </p:cNvSpPr>
          <p:nvPr/>
        </p:nvSpPr>
        <p:spPr bwMode="auto">
          <a:xfrm>
            <a:off x="5806364" y="5968907"/>
            <a:ext cx="424797"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white">
                    <a:lumMod val="50000"/>
                  </a:prstClr>
                </a:solidFill>
                <a:latin typeface="Univers (W1)" charset="0"/>
              </a:rPr>
              <a:t>TAZ</a:t>
            </a:r>
            <a:endParaRPr lang="en-US" altLang="en-US" sz="1000" dirty="0">
              <a:solidFill>
                <a:prstClr val="white">
                  <a:lumMod val="50000"/>
                </a:prstClr>
              </a:solidFill>
              <a:latin typeface="Univers (W1)" charset="0"/>
            </a:endParaRPr>
          </a:p>
        </p:txBody>
      </p:sp>
      <p:sp>
        <p:nvSpPr>
          <p:cNvPr id="29" name="Rectangle 6"/>
          <p:cNvSpPr>
            <a:spLocks noChangeArrowheads="1"/>
          </p:cNvSpPr>
          <p:nvPr/>
        </p:nvSpPr>
        <p:spPr bwMode="auto">
          <a:xfrm>
            <a:off x="7143231" y="5969633"/>
            <a:ext cx="246863"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black"/>
                </a:solidFill>
                <a:latin typeface="Univers (W1)" charset="0"/>
              </a:rPr>
              <a:t>x</a:t>
            </a:r>
            <a:endParaRPr lang="en-US" altLang="en-US" sz="1000" dirty="0">
              <a:solidFill>
                <a:prstClr val="black"/>
              </a:solidFill>
              <a:latin typeface="Univers (W1)" charset="0"/>
            </a:endParaRPr>
          </a:p>
        </p:txBody>
      </p:sp>
      <p:sp>
        <p:nvSpPr>
          <p:cNvPr id="30" name="Rectangle 6"/>
          <p:cNvSpPr>
            <a:spLocks noChangeArrowheads="1"/>
          </p:cNvSpPr>
          <p:nvPr/>
        </p:nvSpPr>
        <p:spPr bwMode="auto">
          <a:xfrm>
            <a:off x="7549385" y="5964371"/>
            <a:ext cx="658836"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smtClean="0">
                <a:solidFill>
                  <a:prstClr val="white">
                    <a:lumMod val="50000"/>
                  </a:prstClr>
                </a:solidFill>
                <a:latin typeface="Univers (W1)" charset="0"/>
              </a:rPr>
              <a:t>TAZ No.</a:t>
            </a:r>
            <a:endParaRPr lang="en-US" altLang="en-US" sz="1000" dirty="0">
              <a:solidFill>
                <a:prstClr val="white">
                  <a:lumMod val="50000"/>
                </a:prstClr>
              </a:solidFill>
              <a:latin typeface="Univers (W1)" charset="0"/>
            </a:endParaRPr>
          </a:p>
        </p:txBody>
      </p:sp>
      <p:sp>
        <p:nvSpPr>
          <p:cNvPr id="31" name="Rectangle 6"/>
          <p:cNvSpPr>
            <a:spLocks noChangeArrowheads="1"/>
          </p:cNvSpPr>
          <p:nvPr/>
        </p:nvSpPr>
        <p:spPr bwMode="auto">
          <a:xfrm>
            <a:off x="3677108" y="1631628"/>
            <a:ext cx="3450433" cy="335989"/>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600" b="1" dirty="0" smtClean="0">
                <a:solidFill>
                  <a:prstClr val="white">
                    <a:lumMod val="50000"/>
                  </a:prstClr>
                </a:solidFill>
                <a:latin typeface="Univers (W1)" charset="0"/>
              </a:rPr>
              <a:t>Schematic Representation of TAZ</a:t>
            </a:r>
            <a:endParaRPr lang="en-US" altLang="en-US" sz="1600" b="1" dirty="0">
              <a:solidFill>
                <a:prstClr val="white">
                  <a:lumMod val="50000"/>
                </a:prstClr>
              </a:solidFill>
              <a:latin typeface="Univers (W1)" charset="0"/>
            </a:endParaRPr>
          </a:p>
        </p:txBody>
      </p:sp>
    </p:spTree>
    <p:extLst>
      <p:ext uri="{BB962C8B-B14F-4D97-AF65-F5344CB8AC3E}">
        <p14:creationId xmlns:p14="http://schemas.microsoft.com/office/powerpoint/2010/main" val="309233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9</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474776"/>
            <a:ext cx="9699625" cy="455295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TAZ-A common sense subdivision of the study area</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Typically created along census boundaries (census block, group &amp; tract)</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Contains homogenous land-use</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smtClean="0">
                <a:solidFill>
                  <a:prstClr val="black"/>
                </a:solidFill>
                <a:latin typeface="Tw Cen MT" panose="020B0602020104020603" pitchFamily="34" charset="0"/>
              </a:rPr>
              <a:t>Why TAZs?  To simplify the modeling process</a:t>
            </a:r>
            <a:r>
              <a:rPr lang="en-US" altLang="en-US" sz="3200" dirty="0" smtClean="0">
                <a:solidFill>
                  <a:prstClr val="white"/>
                </a:solidFill>
                <a:latin typeface="Tw Cen MT" panose="020B0602020104020603" pitchFamily="34" charset="0"/>
              </a:rPr>
              <a:t> </a:t>
            </a:r>
            <a:r>
              <a:rPr lang="en-US" altLang="en-US" sz="2800" dirty="0">
                <a:solidFill>
                  <a:prstClr val="white"/>
                </a:solidFill>
                <a:latin typeface="Times New Roman" pitchFamily="18" charset="0"/>
              </a:rPr>
              <a:t>made. </a:t>
            </a: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43615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DOT_PowerPoint_Template_16x9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7ef604a7-ebc4-47af-96e9-7f1ad444f50a" ContentTypeId="0x0101" PreviousValue="false"/>
</file>

<file path=customXml/item5.xml><?xml version="1.0" encoding="utf-8"?>
<p:properties xmlns:p="http://schemas.microsoft.com/office/2006/metadata/properties" xmlns:xsi="http://www.w3.org/2001/XMLSchema-instance" xmlns:pc="http://schemas.microsoft.com/office/infopath/2007/PartnerControls">
  <documentManagement>
    <_dlc_DocId xmlns="16f00c2e-ac5c-418b-9f13-a0771dbd417d">CONNECT-627-2396</_dlc_DocId>
    <_dlc_DocIdUrl xmlns="16f00c2e-ac5c-418b-9f13-a0771dbd417d">
      <Url>https://connect.ncdot.gov/projects/planning/_layouts/15/DocIdRedir.aspx?ID=CONNECT-627-2396</Url>
      <Description>CONNECT-627-2396</Description>
    </_dlc_DocIdUrl>
    <Document_x0020_Category xmlns="82e4dbae-68f1-44b9-a9de-1019b054425c">Public Involvement</Document_x0020_Category>
    <DocumentSetDescription xmlns="http://schemas.microsoft.com/sharepoint/v3">The Lenoir County Comprehensive Transportation Plan (CTP) is a joint effort between Lenoir County, its municipalities, the Eastern Carolina Rural Planning Organization (ECRPO), and the NCDOT – Transportation Planning Division.  ***  
The CTP Maps and Recommendations were adopted by the municipalities and county on the following dates: Kinston (June 4, 2018), La Grange (June 4, 2018), Lenoir County Transportation Committee (June 6, 2018), Pink Hill (June 25, 2018), Lenoir County (July 16, 2018), and the Eastern Carolina RPO (July 19, 2018).  The North Carolina Board of Transportation Mutually Adopted the Lenoir County CTP on August 2, 2018.</DocumentSetDescription>
    <Document_x0020_Status xmlns="82e4dbae-68f1-44b9-a9de-1019b054425c">Final</Document_x0020_Status>
    <CTP_x0020_Status xmlns="82e4dbae-68f1-44b9-a9de-1019b054425c">Under Study</CTP_x0020_Status>
    <CTP_x0020_Type xmlns="82e4dbae-68f1-44b9-a9de-1019b054425c">County</CTP_x0020_Type>
    <Document_x0020_Type xmlns="82e4dbae-68f1-44b9-a9de-1019b054425c">Presentation</Document_x0020_Type>
    <URL xmlns="http://schemas.microsoft.com/sharepoint/v3">
      <Url xsi:nil="true"/>
      <Description xsi:nil="true"/>
    </URL>
    <County xmlns="084f7c45-40c1-4552-b9db-b0297b44ff26">
      <Value>Lenoir</Value>
    </County>
  </documentManagement>
</p:properties>
</file>

<file path=customXml/itemProps1.xml><?xml version="1.0" encoding="utf-8"?>
<ds:datastoreItem xmlns:ds="http://schemas.openxmlformats.org/officeDocument/2006/customXml" ds:itemID="{4A9CFED3-1CE6-4ACD-BE74-1160F385E313}"/>
</file>

<file path=customXml/itemProps2.xml><?xml version="1.0" encoding="utf-8"?>
<ds:datastoreItem xmlns:ds="http://schemas.openxmlformats.org/officeDocument/2006/customXml" ds:itemID="{4D5A9F6D-6F1D-4F11-889A-EC0C3D3065E9}"/>
</file>

<file path=customXml/itemProps3.xml><?xml version="1.0" encoding="utf-8"?>
<ds:datastoreItem xmlns:ds="http://schemas.openxmlformats.org/officeDocument/2006/customXml" ds:itemID="{4D51237A-DE9C-4B45-A5A2-61B582853C06}"/>
</file>

<file path=customXml/itemProps4.xml><?xml version="1.0" encoding="utf-8"?>
<ds:datastoreItem xmlns:ds="http://schemas.openxmlformats.org/officeDocument/2006/customXml" ds:itemID="{CDDBB7AA-2EF9-4F70-82BA-3C7AE64404CA}"/>
</file>

<file path=customXml/itemProps5.xml><?xml version="1.0" encoding="utf-8"?>
<ds:datastoreItem xmlns:ds="http://schemas.openxmlformats.org/officeDocument/2006/customXml" ds:itemID="{049D7261-F066-4658-8933-15520A0D1F64}"/>
</file>

<file path=docProps/app.xml><?xml version="1.0" encoding="utf-8"?>
<Properties xmlns="http://schemas.openxmlformats.org/officeDocument/2006/extended-properties" xmlns:vt="http://schemas.openxmlformats.org/officeDocument/2006/docPropsVTypes">
  <Template>NCDOT_PowerPoint_Template_16x9 (1)</Template>
  <TotalTime>1062</TotalTime>
  <Words>980</Words>
  <Application>Microsoft Office PowerPoint</Application>
  <PresentationFormat>Custom</PresentationFormat>
  <Paragraphs>359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NCDOT_PowerPoint_Template_16x9 (1)</vt:lpstr>
      <vt:lpstr>Introduction to Travel Demand Modeling</vt:lpstr>
      <vt:lpstr>Tools for Transportation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Dept.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Demand Modeling</dc:title>
  <dc:creator>Amar Pillai</dc:creator>
  <cp:keywords>PowerPoint, template, presentation, 16x9, television</cp:keywords>
  <cp:lastModifiedBy>Amar Pillai</cp:lastModifiedBy>
  <cp:revision>35</cp:revision>
  <dcterms:created xsi:type="dcterms:W3CDTF">2017-02-06T21:41:41Z</dcterms:created>
  <dcterms:modified xsi:type="dcterms:W3CDTF">2017-02-07T15:24:38Z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c40829df-97ac-4a29-944e-b0cda0bf371a</vt:lpwstr>
  </property>
  <property fmtid="{D5CDD505-2E9C-101B-9397-08002B2CF9AE}" pid="4" name="Business Content Type">
    <vt:lpwstr/>
  </property>
  <property fmtid="{D5CDD505-2E9C-101B-9397-08002B2CF9AE}" pid="5" name="Data Security Classification">
    <vt:lpwstr/>
  </property>
  <property fmtid="{D5CDD505-2E9C-101B-9397-08002B2CF9AE}" pid="6" name="_docset_NoMedatataSyncRequired">
    <vt:lpwstr>False</vt:lpwstr>
  </property>
  <property fmtid="{D5CDD505-2E9C-101B-9397-08002B2CF9AE}" pid="7" name="Order">
    <vt:r8>239600</vt:r8>
  </property>
</Properties>
</file>